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5"/>
  </p:notesMasterIdLst>
  <p:sldIdLst>
    <p:sldId id="256" r:id="rId2"/>
    <p:sldId id="257" r:id="rId3"/>
    <p:sldId id="267" r:id="rId4"/>
    <p:sldId id="261" r:id="rId5"/>
    <p:sldId id="268" r:id="rId6"/>
    <p:sldId id="290" r:id="rId7"/>
    <p:sldId id="258" r:id="rId8"/>
    <p:sldId id="297" r:id="rId9"/>
    <p:sldId id="295" r:id="rId10"/>
    <p:sldId id="296" r:id="rId11"/>
    <p:sldId id="292" r:id="rId12"/>
    <p:sldId id="294" r:id="rId13"/>
    <p:sldId id="293" r:id="rId14"/>
    <p:sldId id="259" r:id="rId15"/>
    <p:sldId id="301" r:id="rId16"/>
    <p:sldId id="269" r:id="rId17"/>
    <p:sldId id="284" r:id="rId18"/>
    <p:sldId id="299" r:id="rId19"/>
    <p:sldId id="302" r:id="rId20"/>
    <p:sldId id="283" r:id="rId21"/>
    <p:sldId id="274" r:id="rId22"/>
    <p:sldId id="285" r:id="rId23"/>
    <p:sldId id="286" r:id="rId24"/>
    <p:sldId id="276" r:id="rId25"/>
    <p:sldId id="300" r:id="rId26"/>
    <p:sldId id="278" r:id="rId27"/>
    <p:sldId id="265" r:id="rId28"/>
    <p:sldId id="279" r:id="rId29"/>
    <p:sldId id="280" r:id="rId30"/>
    <p:sldId id="263" r:id="rId31"/>
    <p:sldId id="266" r:id="rId32"/>
    <p:sldId id="260" r:id="rId33"/>
    <p:sldId id="262" r:id="rId34"/>
  </p:sldIdLst>
  <p:sldSz cx="9144000" cy="5143500" type="screen16x9"/>
  <p:notesSz cx="6858000" cy="9144000"/>
  <p:embeddedFontLst>
    <p:embeddedFont>
      <p:font typeface="Consolas" panose="020B0609020204030204" pitchFamily="49" charset="0"/>
      <p:regular r:id="rId36"/>
      <p:bold r:id="rId37"/>
      <p:italic r:id="rId38"/>
      <p:boldItalic r:id="rId39"/>
    </p:embeddedFont>
    <p:embeddedFont>
      <p:font typeface="Poppins" panose="00000500000000000000" pitchFamily="2" charset="0"/>
      <p:regular r:id="rId40"/>
    </p:embeddedFont>
    <p:embeddedFont>
      <p:font typeface="Poppins SemiBold" panose="00000700000000000000" pitchFamily="2" charset="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1. Agent Mode" id="{7E3DC9B5-7911-4961-89C2-33A446A2D909}">
          <p14:sldIdLst>
            <p14:sldId id="256"/>
            <p14:sldId id="257"/>
            <p14:sldId id="267"/>
            <p14:sldId id="261"/>
            <p14:sldId id="268"/>
            <p14:sldId id="290"/>
            <p14:sldId id="258"/>
            <p14:sldId id="297"/>
            <p14:sldId id="295"/>
            <p14:sldId id="296"/>
            <p14:sldId id="292"/>
            <p14:sldId id="294"/>
            <p14:sldId id="293"/>
            <p14:sldId id="259"/>
            <p14:sldId id="301"/>
            <p14:sldId id="269"/>
            <p14:sldId id="284"/>
          </p14:sldIdLst>
        </p14:section>
        <p14:section name="2. Copilot Studio" id="{AB15685F-616B-42FA-9A69-25F2DA602036}">
          <p14:sldIdLst>
            <p14:sldId id="299"/>
            <p14:sldId id="302"/>
            <p14:sldId id="283"/>
            <p14:sldId id="274"/>
            <p14:sldId id="285"/>
          </p14:sldIdLst>
        </p14:section>
        <p14:section name="III. AI Workflows" id="{06A8BC79-09F6-4CB4-ADD0-C4C82F26558B}">
          <p14:sldIdLst>
            <p14:sldId id="286"/>
            <p14:sldId id="276"/>
            <p14:sldId id="300"/>
            <p14:sldId id="278"/>
            <p14:sldId id="265"/>
            <p14:sldId id="279"/>
            <p14:sldId id="280"/>
            <p14:sldId id="263"/>
            <p14:sldId id="266"/>
            <p14:sldId id="26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8" autoAdjust="0"/>
    <p:restoredTop sz="70883" autoAdjust="0"/>
  </p:normalViewPr>
  <p:slideViewPr>
    <p:cSldViewPr snapToGrid="0">
      <p:cViewPr>
        <p:scale>
          <a:sx n="60" d="100"/>
          <a:sy n="60" d="100"/>
        </p:scale>
        <p:origin x="987"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96FC0A-FD31-4A13-A101-B34906B5FCA3}" type="doc">
      <dgm:prSet loTypeId="urn:microsoft.com/office/officeart/2009/3/layout/StepUpProcess" loCatId="process" qsTypeId="urn:microsoft.com/office/officeart/2005/8/quickstyle/simple1" qsCatId="simple" csTypeId="urn:microsoft.com/office/officeart/2005/8/colors/accent2_2" csCatId="accent2" phldr="1"/>
      <dgm:spPr/>
      <dgm:t>
        <a:bodyPr/>
        <a:lstStyle/>
        <a:p>
          <a:endParaRPr lang="en-US"/>
        </a:p>
      </dgm:t>
    </dgm:pt>
    <dgm:pt modelId="{7E095769-9D9B-40C6-A448-32B20215D868}">
      <dgm:prSet phldrT="[Text]" phldr="0"/>
      <dgm:spPr/>
      <dgm:t>
        <a:bodyPr/>
        <a:lstStyle/>
        <a:p>
          <a:r>
            <a:rPr lang="en-US" dirty="0"/>
            <a:t>Formulas</a:t>
          </a:r>
        </a:p>
      </dgm:t>
    </dgm:pt>
    <dgm:pt modelId="{F4600BDA-8F82-442F-A2E5-6E673A39A7ED}" type="parTrans" cxnId="{2EE4C9C5-18F6-4208-BFC2-DDFBC96794DA}">
      <dgm:prSet/>
      <dgm:spPr/>
      <dgm:t>
        <a:bodyPr/>
        <a:lstStyle/>
        <a:p>
          <a:endParaRPr lang="en-US"/>
        </a:p>
      </dgm:t>
    </dgm:pt>
    <dgm:pt modelId="{2FD94EF4-6AF8-4026-9D1C-BB8474CF7C4C}" type="sibTrans" cxnId="{2EE4C9C5-18F6-4208-BFC2-DDFBC96794DA}">
      <dgm:prSet/>
      <dgm:spPr/>
      <dgm:t>
        <a:bodyPr/>
        <a:lstStyle/>
        <a:p>
          <a:endParaRPr lang="en-US"/>
        </a:p>
      </dgm:t>
    </dgm:pt>
    <dgm:pt modelId="{9755B054-2A0A-4243-A5C5-182AC48ED55B}">
      <dgm:prSet phldrT="[Text]" phldr="0"/>
      <dgm:spPr/>
      <dgm:t>
        <a:bodyPr/>
        <a:lstStyle/>
        <a:p>
          <a:r>
            <a:rPr lang="en-US" dirty="0"/>
            <a:t>PivotTables</a:t>
          </a:r>
        </a:p>
      </dgm:t>
    </dgm:pt>
    <dgm:pt modelId="{8A628A53-949A-440A-AA57-8A743CA87032}" type="parTrans" cxnId="{EE26EA72-087D-4F8D-9070-C1852D70C64A}">
      <dgm:prSet/>
      <dgm:spPr/>
      <dgm:t>
        <a:bodyPr/>
        <a:lstStyle/>
        <a:p>
          <a:endParaRPr lang="en-US"/>
        </a:p>
      </dgm:t>
    </dgm:pt>
    <dgm:pt modelId="{16C0DDF2-CBDB-4619-ADAC-B681C71B6F89}" type="sibTrans" cxnId="{EE26EA72-087D-4F8D-9070-C1852D70C64A}">
      <dgm:prSet/>
      <dgm:spPr/>
      <dgm:t>
        <a:bodyPr/>
        <a:lstStyle/>
        <a:p>
          <a:endParaRPr lang="en-US"/>
        </a:p>
      </dgm:t>
    </dgm:pt>
    <dgm:pt modelId="{ECDF3F5F-D616-4773-AD86-206CBB2C9A45}">
      <dgm:prSet phldrT="[Text]" phldr="0"/>
      <dgm:spPr/>
      <dgm:t>
        <a:bodyPr/>
        <a:lstStyle/>
        <a:p>
          <a:r>
            <a:rPr lang="en-US" dirty="0"/>
            <a:t>Power Query</a:t>
          </a:r>
        </a:p>
      </dgm:t>
    </dgm:pt>
    <dgm:pt modelId="{2B13BBD9-23B6-4A64-8160-2979AC683130}" type="parTrans" cxnId="{98F83CF4-04E0-4019-ADAD-02149DA9E92B}">
      <dgm:prSet/>
      <dgm:spPr/>
      <dgm:t>
        <a:bodyPr/>
        <a:lstStyle/>
        <a:p>
          <a:endParaRPr lang="en-US"/>
        </a:p>
      </dgm:t>
    </dgm:pt>
    <dgm:pt modelId="{48E1857D-DABA-49C3-A05A-879561167E94}" type="sibTrans" cxnId="{98F83CF4-04E0-4019-ADAD-02149DA9E92B}">
      <dgm:prSet/>
      <dgm:spPr/>
      <dgm:t>
        <a:bodyPr/>
        <a:lstStyle/>
        <a:p>
          <a:endParaRPr lang="en-US"/>
        </a:p>
      </dgm:t>
    </dgm:pt>
    <dgm:pt modelId="{D7893660-5BFC-4EEE-852D-A0B87874F466}">
      <dgm:prSet phldrT="[Text]" phldr="0"/>
      <dgm:spPr/>
      <dgm:t>
        <a:bodyPr/>
        <a:lstStyle/>
        <a:p>
          <a:r>
            <a:rPr lang="en-US"/>
            <a:t>Copilot</a:t>
          </a:r>
          <a:endParaRPr lang="en-US" dirty="0"/>
        </a:p>
      </dgm:t>
    </dgm:pt>
    <dgm:pt modelId="{6EEC88D9-076A-419A-9A6B-120C27DF31EB}" type="parTrans" cxnId="{562DE018-A951-4CE6-882D-10E86DD91AED}">
      <dgm:prSet/>
      <dgm:spPr/>
      <dgm:t>
        <a:bodyPr/>
        <a:lstStyle/>
        <a:p>
          <a:endParaRPr lang="en-US"/>
        </a:p>
      </dgm:t>
    </dgm:pt>
    <dgm:pt modelId="{DDFB99C5-58BB-421F-9CEC-742A00ABA300}" type="sibTrans" cxnId="{562DE018-A951-4CE6-882D-10E86DD91AED}">
      <dgm:prSet/>
      <dgm:spPr/>
      <dgm:t>
        <a:bodyPr/>
        <a:lstStyle/>
        <a:p>
          <a:endParaRPr lang="en-US"/>
        </a:p>
      </dgm:t>
    </dgm:pt>
    <dgm:pt modelId="{E1C5162A-7220-4DEC-A00E-88E41A0FBFB7}" type="pres">
      <dgm:prSet presAssocID="{9596FC0A-FD31-4A13-A101-B34906B5FCA3}" presName="rootnode" presStyleCnt="0">
        <dgm:presLayoutVars>
          <dgm:chMax/>
          <dgm:chPref/>
          <dgm:dir/>
          <dgm:animLvl val="lvl"/>
        </dgm:presLayoutVars>
      </dgm:prSet>
      <dgm:spPr/>
    </dgm:pt>
    <dgm:pt modelId="{87829CA9-EEC9-440A-95A0-711332578C97}" type="pres">
      <dgm:prSet presAssocID="{7E095769-9D9B-40C6-A448-32B20215D868}" presName="composite" presStyleCnt="0"/>
      <dgm:spPr/>
    </dgm:pt>
    <dgm:pt modelId="{9270B02A-591F-4475-8B46-CA257B56BD42}" type="pres">
      <dgm:prSet presAssocID="{7E095769-9D9B-40C6-A448-32B20215D868}" presName="LShape" presStyleLbl="alignNode1" presStyleIdx="0" presStyleCnt="7"/>
      <dgm:spPr/>
    </dgm:pt>
    <dgm:pt modelId="{70D0D292-7A19-4BB9-92FE-398428920B5A}" type="pres">
      <dgm:prSet presAssocID="{7E095769-9D9B-40C6-A448-32B20215D868}" presName="ParentText" presStyleLbl="revTx" presStyleIdx="0" presStyleCnt="4">
        <dgm:presLayoutVars>
          <dgm:chMax val="0"/>
          <dgm:chPref val="0"/>
          <dgm:bulletEnabled val="1"/>
        </dgm:presLayoutVars>
      </dgm:prSet>
      <dgm:spPr/>
    </dgm:pt>
    <dgm:pt modelId="{6E1B76BE-C8A3-4EFE-B029-79471988039A}" type="pres">
      <dgm:prSet presAssocID="{7E095769-9D9B-40C6-A448-32B20215D868}" presName="Triangle" presStyleLbl="alignNode1" presStyleIdx="1" presStyleCnt="7"/>
      <dgm:spPr/>
    </dgm:pt>
    <dgm:pt modelId="{65CCD5B0-6FA3-4512-870D-0688E6DC15BB}" type="pres">
      <dgm:prSet presAssocID="{2FD94EF4-6AF8-4026-9D1C-BB8474CF7C4C}" presName="sibTrans" presStyleCnt="0"/>
      <dgm:spPr/>
    </dgm:pt>
    <dgm:pt modelId="{06A88AE1-611E-4204-A7B3-0D769D20F3DC}" type="pres">
      <dgm:prSet presAssocID="{2FD94EF4-6AF8-4026-9D1C-BB8474CF7C4C}" presName="space" presStyleCnt="0"/>
      <dgm:spPr/>
    </dgm:pt>
    <dgm:pt modelId="{BC9F4771-E159-4033-81EB-9DFA4894F0DB}" type="pres">
      <dgm:prSet presAssocID="{9755B054-2A0A-4243-A5C5-182AC48ED55B}" presName="composite" presStyleCnt="0"/>
      <dgm:spPr/>
    </dgm:pt>
    <dgm:pt modelId="{31A2965E-BA52-4DAE-B25D-0B8DF9759693}" type="pres">
      <dgm:prSet presAssocID="{9755B054-2A0A-4243-A5C5-182AC48ED55B}" presName="LShape" presStyleLbl="alignNode1" presStyleIdx="2" presStyleCnt="7"/>
      <dgm:spPr/>
    </dgm:pt>
    <dgm:pt modelId="{7D89103A-A049-459F-BE27-3F7CDAB3116F}" type="pres">
      <dgm:prSet presAssocID="{9755B054-2A0A-4243-A5C5-182AC48ED55B}" presName="ParentText" presStyleLbl="revTx" presStyleIdx="1" presStyleCnt="4">
        <dgm:presLayoutVars>
          <dgm:chMax val="0"/>
          <dgm:chPref val="0"/>
          <dgm:bulletEnabled val="1"/>
        </dgm:presLayoutVars>
      </dgm:prSet>
      <dgm:spPr/>
    </dgm:pt>
    <dgm:pt modelId="{3C5452DC-DF54-41F6-A2E7-B2C3D5FFDF04}" type="pres">
      <dgm:prSet presAssocID="{9755B054-2A0A-4243-A5C5-182AC48ED55B}" presName="Triangle" presStyleLbl="alignNode1" presStyleIdx="3" presStyleCnt="7"/>
      <dgm:spPr/>
    </dgm:pt>
    <dgm:pt modelId="{C5E6AA56-FF3F-4B0C-BB85-D5CE068DE08E}" type="pres">
      <dgm:prSet presAssocID="{16C0DDF2-CBDB-4619-ADAC-B681C71B6F89}" presName="sibTrans" presStyleCnt="0"/>
      <dgm:spPr/>
    </dgm:pt>
    <dgm:pt modelId="{9332C6F2-99EA-46F3-8A63-326A0AAEC36C}" type="pres">
      <dgm:prSet presAssocID="{16C0DDF2-CBDB-4619-ADAC-B681C71B6F89}" presName="space" presStyleCnt="0"/>
      <dgm:spPr/>
    </dgm:pt>
    <dgm:pt modelId="{71194B23-C715-4BA4-A045-7005C525AF3E}" type="pres">
      <dgm:prSet presAssocID="{ECDF3F5F-D616-4773-AD86-206CBB2C9A45}" presName="composite" presStyleCnt="0"/>
      <dgm:spPr/>
    </dgm:pt>
    <dgm:pt modelId="{72EB81E9-684C-485A-8117-9D259B875780}" type="pres">
      <dgm:prSet presAssocID="{ECDF3F5F-D616-4773-AD86-206CBB2C9A45}" presName="LShape" presStyleLbl="alignNode1" presStyleIdx="4" presStyleCnt="7"/>
      <dgm:spPr/>
    </dgm:pt>
    <dgm:pt modelId="{D789AC9C-80C2-4DAF-A9CF-4E79F9DAA1AC}" type="pres">
      <dgm:prSet presAssocID="{ECDF3F5F-D616-4773-AD86-206CBB2C9A45}" presName="ParentText" presStyleLbl="revTx" presStyleIdx="2" presStyleCnt="4">
        <dgm:presLayoutVars>
          <dgm:chMax val="0"/>
          <dgm:chPref val="0"/>
          <dgm:bulletEnabled val="1"/>
        </dgm:presLayoutVars>
      </dgm:prSet>
      <dgm:spPr/>
    </dgm:pt>
    <dgm:pt modelId="{1D50067A-87B8-435B-B026-B5457AF02675}" type="pres">
      <dgm:prSet presAssocID="{ECDF3F5F-D616-4773-AD86-206CBB2C9A45}" presName="Triangle" presStyleLbl="alignNode1" presStyleIdx="5" presStyleCnt="7"/>
      <dgm:spPr/>
    </dgm:pt>
    <dgm:pt modelId="{BF4F7FD1-FA8A-4C56-A404-B0172E0306C7}" type="pres">
      <dgm:prSet presAssocID="{48E1857D-DABA-49C3-A05A-879561167E94}" presName="sibTrans" presStyleCnt="0"/>
      <dgm:spPr/>
    </dgm:pt>
    <dgm:pt modelId="{32644BF9-5AF3-4D29-BE08-74A83ECBD4A9}" type="pres">
      <dgm:prSet presAssocID="{48E1857D-DABA-49C3-A05A-879561167E94}" presName="space" presStyleCnt="0"/>
      <dgm:spPr/>
    </dgm:pt>
    <dgm:pt modelId="{34B2BED8-9D9E-4B33-A8A7-2CC4A0ED4095}" type="pres">
      <dgm:prSet presAssocID="{D7893660-5BFC-4EEE-852D-A0B87874F466}" presName="composite" presStyleCnt="0"/>
      <dgm:spPr/>
    </dgm:pt>
    <dgm:pt modelId="{45F51B91-CDE2-4150-ABC9-E07326939C02}" type="pres">
      <dgm:prSet presAssocID="{D7893660-5BFC-4EEE-852D-A0B87874F466}" presName="LShape" presStyleLbl="alignNode1" presStyleIdx="6" presStyleCnt="7"/>
      <dgm:spPr/>
    </dgm:pt>
    <dgm:pt modelId="{C1303DAA-A72B-4927-BF7B-07847C41FFDF}" type="pres">
      <dgm:prSet presAssocID="{D7893660-5BFC-4EEE-852D-A0B87874F466}" presName="ParentText" presStyleLbl="revTx" presStyleIdx="3" presStyleCnt="4">
        <dgm:presLayoutVars>
          <dgm:chMax val="0"/>
          <dgm:chPref val="0"/>
          <dgm:bulletEnabled val="1"/>
        </dgm:presLayoutVars>
      </dgm:prSet>
      <dgm:spPr/>
    </dgm:pt>
  </dgm:ptLst>
  <dgm:cxnLst>
    <dgm:cxn modelId="{562DE018-A951-4CE6-882D-10E86DD91AED}" srcId="{9596FC0A-FD31-4A13-A101-B34906B5FCA3}" destId="{D7893660-5BFC-4EEE-852D-A0B87874F466}" srcOrd="3" destOrd="0" parTransId="{6EEC88D9-076A-419A-9A6B-120C27DF31EB}" sibTransId="{DDFB99C5-58BB-421F-9CEC-742A00ABA300}"/>
    <dgm:cxn modelId="{E2BD9F22-0B50-46E3-BAED-8E33F3EF52A7}" type="presOf" srcId="{D7893660-5BFC-4EEE-852D-A0B87874F466}" destId="{C1303DAA-A72B-4927-BF7B-07847C41FFDF}" srcOrd="0" destOrd="0" presId="urn:microsoft.com/office/officeart/2009/3/layout/StepUpProcess"/>
    <dgm:cxn modelId="{1BAAE84C-B4C5-4E73-B9B1-02C29868C3E6}" type="presOf" srcId="{ECDF3F5F-D616-4773-AD86-206CBB2C9A45}" destId="{D789AC9C-80C2-4DAF-A9CF-4E79F9DAA1AC}" srcOrd="0" destOrd="0" presId="urn:microsoft.com/office/officeart/2009/3/layout/StepUpProcess"/>
    <dgm:cxn modelId="{EE26EA72-087D-4F8D-9070-C1852D70C64A}" srcId="{9596FC0A-FD31-4A13-A101-B34906B5FCA3}" destId="{9755B054-2A0A-4243-A5C5-182AC48ED55B}" srcOrd="1" destOrd="0" parTransId="{8A628A53-949A-440A-AA57-8A743CA87032}" sibTransId="{16C0DDF2-CBDB-4619-ADAC-B681C71B6F89}"/>
    <dgm:cxn modelId="{70223BA7-3977-4363-B8B1-9018CF9464B6}" type="presOf" srcId="{9755B054-2A0A-4243-A5C5-182AC48ED55B}" destId="{7D89103A-A049-459F-BE27-3F7CDAB3116F}" srcOrd="0" destOrd="0" presId="urn:microsoft.com/office/officeart/2009/3/layout/StepUpProcess"/>
    <dgm:cxn modelId="{7AA0C1BB-5351-49F2-A43B-1BDC920190A8}" type="presOf" srcId="{9596FC0A-FD31-4A13-A101-B34906B5FCA3}" destId="{E1C5162A-7220-4DEC-A00E-88E41A0FBFB7}" srcOrd="0" destOrd="0" presId="urn:microsoft.com/office/officeart/2009/3/layout/StepUpProcess"/>
    <dgm:cxn modelId="{2EE4C9C5-18F6-4208-BFC2-DDFBC96794DA}" srcId="{9596FC0A-FD31-4A13-A101-B34906B5FCA3}" destId="{7E095769-9D9B-40C6-A448-32B20215D868}" srcOrd="0" destOrd="0" parTransId="{F4600BDA-8F82-442F-A2E5-6E673A39A7ED}" sibTransId="{2FD94EF4-6AF8-4026-9D1C-BB8474CF7C4C}"/>
    <dgm:cxn modelId="{98F83CF4-04E0-4019-ADAD-02149DA9E92B}" srcId="{9596FC0A-FD31-4A13-A101-B34906B5FCA3}" destId="{ECDF3F5F-D616-4773-AD86-206CBB2C9A45}" srcOrd="2" destOrd="0" parTransId="{2B13BBD9-23B6-4A64-8160-2979AC683130}" sibTransId="{48E1857D-DABA-49C3-A05A-879561167E94}"/>
    <dgm:cxn modelId="{19CA1EFA-6E30-48AB-9169-FBD3733306D8}" type="presOf" srcId="{7E095769-9D9B-40C6-A448-32B20215D868}" destId="{70D0D292-7A19-4BB9-92FE-398428920B5A}" srcOrd="0" destOrd="0" presId="urn:microsoft.com/office/officeart/2009/3/layout/StepUpProcess"/>
    <dgm:cxn modelId="{4A92DC72-1C29-4066-9066-2B3F109B73A6}" type="presParOf" srcId="{E1C5162A-7220-4DEC-A00E-88E41A0FBFB7}" destId="{87829CA9-EEC9-440A-95A0-711332578C97}" srcOrd="0" destOrd="0" presId="urn:microsoft.com/office/officeart/2009/3/layout/StepUpProcess"/>
    <dgm:cxn modelId="{65A324FE-3A72-46CB-AB0F-48288DB4D980}" type="presParOf" srcId="{87829CA9-EEC9-440A-95A0-711332578C97}" destId="{9270B02A-591F-4475-8B46-CA257B56BD42}" srcOrd="0" destOrd="0" presId="urn:microsoft.com/office/officeart/2009/3/layout/StepUpProcess"/>
    <dgm:cxn modelId="{B7641341-7687-4E96-9A67-BCCA1DC079CE}" type="presParOf" srcId="{87829CA9-EEC9-440A-95A0-711332578C97}" destId="{70D0D292-7A19-4BB9-92FE-398428920B5A}" srcOrd="1" destOrd="0" presId="urn:microsoft.com/office/officeart/2009/3/layout/StepUpProcess"/>
    <dgm:cxn modelId="{2D982769-D530-451D-B0B9-79FC2E1086BE}" type="presParOf" srcId="{87829CA9-EEC9-440A-95A0-711332578C97}" destId="{6E1B76BE-C8A3-4EFE-B029-79471988039A}" srcOrd="2" destOrd="0" presId="urn:microsoft.com/office/officeart/2009/3/layout/StepUpProcess"/>
    <dgm:cxn modelId="{825DD771-FA76-47CF-9FA0-8C0710127C54}" type="presParOf" srcId="{E1C5162A-7220-4DEC-A00E-88E41A0FBFB7}" destId="{65CCD5B0-6FA3-4512-870D-0688E6DC15BB}" srcOrd="1" destOrd="0" presId="urn:microsoft.com/office/officeart/2009/3/layout/StepUpProcess"/>
    <dgm:cxn modelId="{1AC141DA-AB94-490B-9CB1-6A40AE07004F}" type="presParOf" srcId="{65CCD5B0-6FA3-4512-870D-0688E6DC15BB}" destId="{06A88AE1-611E-4204-A7B3-0D769D20F3DC}" srcOrd="0" destOrd="0" presId="urn:microsoft.com/office/officeart/2009/3/layout/StepUpProcess"/>
    <dgm:cxn modelId="{1F9697A3-B262-48A5-AA76-D0E663A655A2}" type="presParOf" srcId="{E1C5162A-7220-4DEC-A00E-88E41A0FBFB7}" destId="{BC9F4771-E159-4033-81EB-9DFA4894F0DB}" srcOrd="2" destOrd="0" presId="urn:microsoft.com/office/officeart/2009/3/layout/StepUpProcess"/>
    <dgm:cxn modelId="{0C5C56B4-294A-47A8-A8AA-92229D56634C}" type="presParOf" srcId="{BC9F4771-E159-4033-81EB-9DFA4894F0DB}" destId="{31A2965E-BA52-4DAE-B25D-0B8DF9759693}" srcOrd="0" destOrd="0" presId="urn:microsoft.com/office/officeart/2009/3/layout/StepUpProcess"/>
    <dgm:cxn modelId="{CA54501C-B50A-4574-9EC3-1902549C6CD8}" type="presParOf" srcId="{BC9F4771-E159-4033-81EB-9DFA4894F0DB}" destId="{7D89103A-A049-459F-BE27-3F7CDAB3116F}" srcOrd="1" destOrd="0" presId="urn:microsoft.com/office/officeart/2009/3/layout/StepUpProcess"/>
    <dgm:cxn modelId="{56A920E3-8786-475D-A46D-A6C98B5F37C5}" type="presParOf" srcId="{BC9F4771-E159-4033-81EB-9DFA4894F0DB}" destId="{3C5452DC-DF54-41F6-A2E7-B2C3D5FFDF04}" srcOrd="2" destOrd="0" presId="urn:microsoft.com/office/officeart/2009/3/layout/StepUpProcess"/>
    <dgm:cxn modelId="{2DBDB027-666C-4653-BE66-6F50B636101A}" type="presParOf" srcId="{E1C5162A-7220-4DEC-A00E-88E41A0FBFB7}" destId="{C5E6AA56-FF3F-4B0C-BB85-D5CE068DE08E}" srcOrd="3" destOrd="0" presId="urn:microsoft.com/office/officeart/2009/3/layout/StepUpProcess"/>
    <dgm:cxn modelId="{72B37DF4-520E-42C4-A095-064BF56AC332}" type="presParOf" srcId="{C5E6AA56-FF3F-4B0C-BB85-D5CE068DE08E}" destId="{9332C6F2-99EA-46F3-8A63-326A0AAEC36C}" srcOrd="0" destOrd="0" presId="urn:microsoft.com/office/officeart/2009/3/layout/StepUpProcess"/>
    <dgm:cxn modelId="{1A6E2490-2732-496A-A74B-89557380CDBF}" type="presParOf" srcId="{E1C5162A-7220-4DEC-A00E-88E41A0FBFB7}" destId="{71194B23-C715-4BA4-A045-7005C525AF3E}" srcOrd="4" destOrd="0" presId="urn:microsoft.com/office/officeart/2009/3/layout/StepUpProcess"/>
    <dgm:cxn modelId="{2F085E8E-74C5-4BB7-9E6F-82681753A748}" type="presParOf" srcId="{71194B23-C715-4BA4-A045-7005C525AF3E}" destId="{72EB81E9-684C-485A-8117-9D259B875780}" srcOrd="0" destOrd="0" presId="urn:microsoft.com/office/officeart/2009/3/layout/StepUpProcess"/>
    <dgm:cxn modelId="{18667A45-0FE2-4073-AA4C-64849B4AE10D}" type="presParOf" srcId="{71194B23-C715-4BA4-A045-7005C525AF3E}" destId="{D789AC9C-80C2-4DAF-A9CF-4E79F9DAA1AC}" srcOrd="1" destOrd="0" presId="urn:microsoft.com/office/officeart/2009/3/layout/StepUpProcess"/>
    <dgm:cxn modelId="{B7F6B86D-D0D3-4DDE-9E7E-4D3A957DA948}" type="presParOf" srcId="{71194B23-C715-4BA4-A045-7005C525AF3E}" destId="{1D50067A-87B8-435B-B026-B5457AF02675}" srcOrd="2" destOrd="0" presId="urn:microsoft.com/office/officeart/2009/3/layout/StepUpProcess"/>
    <dgm:cxn modelId="{7F80C062-50FD-4282-A883-2E8CDE2FE1DB}" type="presParOf" srcId="{E1C5162A-7220-4DEC-A00E-88E41A0FBFB7}" destId="{BF4F7FD1-FA8A-4C56-A404-B0172E0306C7}" srcOrd="5" destOrd="0" presId="urn:microsoft.com/office/officeart/2009/3/layout/StepUpProcess"/>
    <dgm:cxn modelId="{1A6459C7-7EF6-4D30-92EC-F6F7A1D99C4B}" type="presParOf" srcId="{BF4F7FD1-FA8A-4C56-A404-B0172E0306C7}" destId="{32644BF9-5AF3-4D29-BE08-74A83ECBD4A9}" srcOrd="0" destOrd="0" presId="urn:microsoft.com/office/officeart/2009/3/layout/StepUpProcess"/>
    <dgm:cxn modelId="{39B6C53D-D583-4441-8258-2FE45FC1C7A2}" type="presParOf" srcId="{E1C5162A-7220-4DEC-A00E-88E41A0FBFB7}" destId="{34B2BED8-9D9E-4B33-A8A7-2CC4A0ED4095}" srcOrd="6" destOrd="0" presId="urn:microsoft.com/office/officeart/2009/3/layout/StepUpProcess"/>
    <dgm:cxn modelId="{42C918C6-35C2-4E58-BAE9-F0BB1C10867D}" type="presParOf" srcId="{34B2BED8-9D9E-4B33-A8A7-2CC4A0ED4095}" destId="{45F51B91-CDE2-4150-ABC9-E07326939C02}" srcOrd="0" destOrd="0" presId="urn:microsoft.com/office/officeart/2009/3/layout/StepUpProcess"/>
    <dgm:cxn modelId="{C351E5D4-D9D6-431A-83F1-287E1D3F23EB}" type="presParOf" srcId="{34B2BED8-9D9E-4B33-A8A7-2CC4A0ED4095}" destId="{C1303DAA-A72B-4927-BF7B-07847C41FFD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0B02A-591F-4475-8B46-CA257B56BD42}">
      <dsp:nvSpPr>
        <dsp:cNvPr id="0" name=""/>
        <dsp:cNvSpPr/>
      </dsp:nvSpPr>
      <dsp:spPr>
        <a:xfrm rot="5400000">
          <a:off x="300578" y="214413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D0D292-7A19-4BB9-92FE-398428920B5A}">
      <dsp:nvSpPr>
        <dsp:cNvPr id="0" name=""/>
        <dsp:cNvSpPr/>
      </dsp:nvSpPr>
      <dsp:spPr>
        <a:xfrm>
          <a:off x="150140" y="259220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Formulas</a:t>
          </a:r>
        </a:p>
      </dsp:txBody>
      <dsp:txXfrm>
        <a:off x="150140" y="2592205"/>
        <a:ext cx="1353873" cy="1186749"/>
      </dsp:txXfrm>
    </dsp:sp>
    <dsp:sp modelId="{6E1B76BE-C8A3-4EFE-B029-79471988039A}">
      <dsp:nvSpPr>
        <dsp:cNvPr id="0" name=""/>
        <dsp:cNvSpPr/>
      </dsp:nvSpPr>
      <dsp:spPr>
        <a:xfrm>
          <a:off x="1248566" y="2033735"/>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A2965E-BA52-4DAE-B25D-0B8DF9759693}">
      <dsp:nvSpPr>
        <dsp:cNvPr id="0" name=""/>
        <dsp:cNvSpPr/>
      </dsp:nvSpPr>
      <dsp:spPr>
        <a:xfrm rot="5400000">
          <a:off x="1957983" y="1734012"/>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9103A-A049-459F-BE27-3F7CDAB3116F}">
      <dsp:nvSpPr>
        <dsp:cNvPr id="0" name=""/>
        <dsp:cNvSpPr/>
      </dsp:nvSpPr>
      <dsp:spPr>
        <a:xfrm>
          <a:off x="1807546" y="2182078"/>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PivotTables</a:t>
          </a:r>
        </a:p>
      </dsp:txBody>
      <dsp:txXfrm>
        <a:off x="1807546" y="2182078"/>
        <a:ext cx="1353873" cy="1186749"/>
      </dsp:txXfrm>
    </dsp:sp>
    <dsp:sp modelId="{3C5452DC-DF54-41F6-A2E7-B2C3D5FFDF04}">
      <dsp:nvSpPr>
        <dsp:cNvPr id="0" name=""/>
        <dsp:cNvSpPr/>
      </dsp:nvSpPr>
      <dsp:spPr>
        <a:xfrm>
          <a:off x="2905971" y="1623608"/>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EB81E9-684C-485A-8117-9D259B875780}">
      <dsp:nvSpPr>
        <dsp:cNvPr id="0" name=""/>
        <dsp:cNvSpPr/>
      </dsp:nvSpPr>
      <dsp:spPr>
        <a:xfrm rot="5400000">
          <a:off x="3615389" y="1323886"/>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89AC9C-80C2-4DAF-A9CF-4E79F9DAA1AC}">
      <dsp:nvSpPr>
        <dsp:cNvPr id="0" name=""/>
        <dsp:cNvSpPr/>
      </dsp:nvSpPr>
      <dsp:spPr>
        <a:xfrm>
          <a:off x="3464951" y="1771952"/>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Power Query</a:t>
          </a:r>
        </a:p>
      </dsp:txBody>
      <dsp:txXfrm>
        <a:off x="3464951" y="1771952"/>
        <a:ext cx="1353873" cy="1186749"/>
      </dsp:txXfrm>
    </dsp:sp>
    <dsp:sp modelId="{1D50067A-87B8-435B-B026-B5457AF02675}">
      <dsp:nvSpPr>
        <dsp:cNvPr id="0" name=""/>
        <dsp:cNvSpPr/>
      </dsp:nvSpPr>
      <dsp:spPr>
        <a:xfrm>
          <a:off x="4563376" y="1213481"/>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F51B91-CDE2-4150-ABC9-E07326939C02}">
      <dsp:nvSpPr>
        <dsp:cNvPr id="0" name=""/>
        <dsp:cNvSpPr/>
      </dsp:nvSpPr>
      <dsp:spPr>
        <a:xfrm rot="5400000">
          <a:off x="5272794" y="91375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303DAA-A72B-4927-BF7B-07847C41FFDF}">
      <dsp:nvSpPr>
        <dsp:cNvPr id="0" name=""/>
        <dsp:cNvSpPr/>
      </dsp:nvSpPr>
      <dsp:spPr>
        <a:xfrm>
          <a:off x="5122356" y="136182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Copilot</a:t>
          </a:r>
          <a:endParaRPr lang="en-US" sz="1800" kern="1200" dirty="0"/>
        </a:p>
      </dsp:txBody>
      <dsp:txXfrm>
        <a:off x="5122356" y="1361825"/>
        <a:ext cx="1353873" cy="118674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6814FF76-D1FF-54C8-140D-4D4FBA235973}"/>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1C50A2A4-86CF-0875-3941-8CED12CC0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A9CAABA2-47E2-03FF-D47D-B3C4C66B62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77811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DF7370-300C-47B8-1C2D-B35A0E00BCFD}"/>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CD20E182-E23A-FEC5-FB58-4EBA2D6CCE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0D562B33-7089-82F8-B4D0-9980B993F1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146329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8C3C6BE-439D-D2EE-A1B1-9596610E82F2}"/>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20C9B345-CCBE-1F95-CCA2-ADA8D7E8C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994985FF-FC14-96F3-0EB2-9CA88FE4881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23815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6ADBC2-6034-7801-125D-E1DBA8595AA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BEDE10F6-455A-9772-63B1-21B384071A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A0CB540-8AFB-D4B6-33A3-9AB7F04DA3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05700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05B5EF41-CB05-1D29-383A-903C9EE70735}"/>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74FA8D51-DADB-17E7-1064-FF69D9BB95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4367F92-A2FE-8AE1-2936-594B36500BF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2592748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22CB83C4-7196-8CBC-B732-CB61DF583D29}"/>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5D7F65C4-8C3F-BAA0-48F3-FF579F89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135FB517-81B8-DE9E-C9DE-6D66FF46A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82540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A2644D6-90A3-8F7E-8DA5-6505ECF03EC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C82E69D5-18A0-C8CF-DDAF-1DCEDE3A2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1892E3B-FEAD-D82C-CE82-5FCD90F70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156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51FB17E0-3A35-25FD-680E-14EA39F87B8C}"/>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84380E29-1B2D-26CB-6215-7A21AC6357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5B2F77A6-DE3E-2007-D964-02D045800C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1817819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E3AF3498-067A-210F-A890-C539B807D792}"/>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B9A63445-3FEE-4E64-AFAD-DB593B385B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876FAAA1-11D3-E2D8-703C-468C989A8B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561977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6EA23611-C904-B652-7C00-C8F3F301F6EE}"/>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76EC35C6-C4BE-FE52-1183-C80CEDE0A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A56ED600-E502-5784-147B-CC83607F34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1028865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0B6AFF7E-F7A4-85D6-66AB-B9EE06B5ABF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EF933CFD-97A5-FB58-4B02-6DBE70F9A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4090217C-950D-E271-B366-0F2D4D3D4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99226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3197A07-7361-7CCC-117E-3515B892F26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29C0DAA1-CA0D-5953-AC72-CFFB2E6FD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621DF31-4AB6-FF76-8469-62E97735D6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0426EB75-D648-7ED0-A4AA-BD54A47A6A36}"/>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0D1905BD-2C8E-7B89-762F-FA32B690D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6AD4CCB5-9BA5-0E66-1F6A-8EE4234B79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I’m assuming people do NOT all have access to the tools here. I am going to run, “look don’t touch” style. So many steps otherwise. </a:t>
            </a:r>
          </a:p>
        </p:txBody>
      </p:sp>
    </p:spTree>
    <p:extLst>
      <p:ext uri="{BB962C8B-B14F-4D97-AF65-F5344CB8AC3E}">
        <p14:creationId xmlns:p14="http://schemas.microsoft.com/office/powerpoint/2010/main" val="175159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32FA1624-C487-A16A-DF72-E933167F1BC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35B66321-F9E2-20CD-C0B1-442988891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73F099FE-6321-176B-511C-F8507936B4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578798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F93540A-3781-39E1-243C-618685ED52F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3EC2DCE1-1889-3532-CD38-92618F307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5D054A0-C91C-23B4-0CCC-1199ECEA03A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Walk through where we have used each tool (and where we could still explore here!) </a:t>
            </a:r>
            <a:endParaRPr dirty="0"/>
          </a:p>
        </p:txBody>
      </p:sp>
    </p:spTree>
    <p:extLst>
      <p:ext uri="{BB962C8B-B14F-4D97-AF65-F5344CB8AC3E}">
        <p14:creationId xmlns:p14="http://schemas.microsoft.com/office/powerpoint/2010/main" val="4254377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88C7BB67-2B17-3668-B71E-21CEEBBC938B}"/>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9EE1D02B-42C2-4760-4DA8-BD4F0397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3A9D0E8-A7DA-2B89-2D28-BA98CA461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Agent Mode represents a shift in how we work inside Excel. Instead of building everything step by step, we can describe the outcome we want and let the agent attempt the work. This takes Excel from being a passive tool to something that can actively help us reach a goal. It may feel new at first, but this is the direction the platform is heading.</a:t>
            </a:r>
          </a:p>
          <a:p>
            <a:endParaRPr lang="en-US" dirty="0"/>
          </a:p>
          <a:p>
            <a:r>
              <a:rPr lang="en-US" dirty="0"/>
              <a:t>Even with these new capabilities, human analysts remain essential. We are the ones who define the objective, check the results, and decide whether the output is correct. The tools can accelerate the work, but they still need our judgment and context. This is where analysts continue to add the most value.</a:t>
            </a:r>
          </a:p>
          <a:p>
            <a:endParaRPr lang="en-US" dirty="0"/>
          </a:p>
          <a:p>
            <a:r>
              <a:rPr lang="en-US" dirty="0"/>
              <a:t>The line between Copilot and agents can feel fuzzy, and that is normal. Microsoft’s terminology is evolving. What matters is understanding the strengths of each approach. Copilot is great for conversational help, while agents are better for repeatable tasks and guided objectives. Instead of worrying about labels, we look at the value each tool provides.</a:t>
            </a:r>
          </a:p>
          <a:p>
            <a:endParaRPr lang="en-US" dirty="0"/>
          </a:p>
          <a:p>
            <a:r>
              <a:rPr lang="en-US" dirty="0"/>
              <a:t>You do not need the entire Microsoft AI stack to benefit from what you are learning today. Even if you do not have Dataverse or Copilot Studio at work, these concepts will improve how you use Copilot and Excel in your current environment. The mindset of setting goals and supervising AI applies everywhere.</a:t>
            </a:r>
          </a:p>
          <a:p>
            <a:endParaRPr lang="en-US" dirty="0"/>
          </a:p>
          <a:p>
            <a:r>
              <a:rPr lang="en-US" dirty="0"/>
              <a:t>Finally, this is still an emerging space. By learning agentic workflows early, you position yourself ahead of the curve. As these tools continue to mature, the people who understand how they fit together will have a real advantage in shaping how their organizations work with data.</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1991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8E32468A-F26F-FDBF-E4FD-AE07431B4A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36881EAF-0636-F05A-58E6-D2E0896D4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81BCEA6C-7922-F74F-7224-5CF3121E1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6742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0583DFF2-18DB-8874-E961-AECD27F429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651A4254-9677-73A3-6FF0-47FC7A111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F87ED559-F05E-CA13-5860-17DACBE1C7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157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539A46FD-57A3-0C5D-70FD-A83CDE86E9DE}"/>
            </a:ext>
          </a:extLst>
        </p:cNvPr>
        <p:cNvGrpSpPr/>
        <p:nvPr/>
      </p:nvGrpSpPr>
      <p:grpSpPr>
        <a:xfrm>
          <a:off x="0" y="0"/>
          <a:ext cx="0" cy="0"/>
          <a:chOff x="0" y="0"/>
          <a:chExt cx="0" cy="0"/>
        </a:xfrm>
      </p:grpSpPr>
      <p:sp>
        <p:nvSpPr>
          <p:cNvPr id="526" name="Google Shape;526;p3:notes">
            <a:extLst>
              <a:ext uri="{FF2B5EF4-FFF2-40B4-BE49-F238E27FC236}">
                <a16:creationId xmlns:a16="http://schemas.microsoft.com/office/drawing/2014/main" id="{170D064C-0807-8B89-FC96-9407E9184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a:extLst>
              <a:ext uri="{FF2B5EF4-FFF2-40B4-BE49-F238E27FC236}">
                <a16:creationId xmlns:a16="http://schemas.microsoft.com/office/drawing/2014/main" id="{3D35CB5A-83D0-82F6-1663-37BCEB8FB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97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82821718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560916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9040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325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a3893e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DBA3708-964A-83CD-83A1-15CEDC3AC3A7}"/>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92F28D34-E483-2854-B86B-9F9660E91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D6E0FED0-5CEF-3CC3-2F38-2CD9DAC66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2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9DA56C14-B4C0-9F22-C42B-00FA57399CD1}"/>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395F1F58-A005-AA3F-4828-BEA7F0DC56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15D05BE6-5A1C-71F5-73F8-42140F18D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26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A3792B9F-0850-E3D7-171D-0CF451B1BDB3}"/>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9357D064-65BC-C096-2F41-D91016104B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D41264D6-2EBD-6932-9522-C2EA791EF9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273455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18775F4-C90B-7328-BEF5-4B31599E3B90}"/>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50509318-2FA9-AFE2-5184-589C1085C6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5CA3F73-808E-DCC9-C455-67796B35AC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096004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Blue Option 2a">
  <p:cSld name="TITLE_2_1">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7" y="0"/>
            <a:ext cx="9144003" cy="5143490"/>
          </a:xfrm>
          <a:prstGeom prst="rect">
            <a:avLst/>
          </a:prstGeom>
          <a:noFill/>
          <a:ln>
            <a:noFill/>
          </a:ln>
        </p:spPr>
      </p:pic>
      <p:pic>
        <p:nvPicPr>
          <p:cNvPr id="57" name="Google Shape;57;p11"/>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8" name="Google Shape;58;p11"/>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9" name="Google Shape;59;p11"/>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Blue Option 2b">
  <p:cSld name="TITLE_2_1_1">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2" name="Google Shape;62;p1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3" name="Google Shape;63;p1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4" name="Google Shape;64;p12"/>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Blue Option 2c">
  <p:cSld name="TITLE_2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7" name="Google Shape;67;p1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8" name="Google Shape;68;p13"/>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9" name="Google Shape;69;p13"/>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Red Option 3a">
  <p:cSld name="TITLE_1">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2" name="Google Shape;72;p14"/>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3" name="Google Shape;73;p1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4" name="Google Shape;74;p1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Red Option 3b">
  <p:cSld name="TITLE_1_2">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77" name="Google Shape;77;p15"/>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8" name="Google Shape;78;p15"/>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9" name="Google Shape;79;p1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Red Option 3c">
  <p:cSld name="TITLE_1_2_1">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82" name="Google Shape;82;p16"/>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83" name="Google Shape;83;p16"/>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84" name="Google Shape;84;p16"/>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Blue Option 3a">
  <p:cSld name="TITLE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87" name="Google Shape;87;p17"/>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88" name="Google Shape;88;p17"/>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89" name="Google Shape;89;p17"/>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Blue Option 3b">
  <p:cSld name="TITLE_1_1_2">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2" name="Google Shape;92;p18"/>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3" name="Google Shape;93;p18"/>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4" name="Google Shape;94;p18"/>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Blue Option 3c">
  <p:cSld name="TITLE_1_1_2_1">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7" name="Google Shape;97;p19"/>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8" name="Google Shape;98;p19"/>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9" name="Google Shape;99;p19"/>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_Red Option 4a">
  <p:cSld name="TITLE_1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7" y="0"/>
            <a:ext cx="9144003" cy="5143490"/>
          </a:xfrm>
          <a:prstGeom prst="rect">
            <a:avLst/>
          </a:prstGeom>
          <a:noFill/>
          <a:ln>
            <a:noFill/>
          </a:ln>
        </p:spPr>
      </p:pic>
      <p:sp>
        <p:nvSpPr>
          <p:cNvPr id="102" name="Google Shape;102;p20"/>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3" name="Google Shape;103;p20"/>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Red Option 1b">
  <p:cSld name="TITLE_4">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6520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_Red Option 4b">
  <p:cSld name="TITLE_1_1_1_3">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06" name="Google Shape;106;p21"/>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7" name="Google Shape;107;p21"/>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_Red Option 4c">
  <p:cSld name="TITLE_1_1_1_3_1">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0" name="Google Shape;110;p22"/>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1" name="Google Shape;111;p22"/>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Blue Option 4a">
  <p:cSld name="TITLE_1_1_1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7" y="0"/>
            <a:ext cx="9144003" cy="5143490"/>
          </a:xfrm>
          <a:prstGeom prst="rect">
            <a:avLst/>
          </a:prstGeom>
          <a:noFill/>
          <a:ln>
            <a:noFill/>
          </a:ln>
        </p:spPr>
      </p:pic>
      <p:sp>
        <p:nvSpPr>
          <p:cNvPr id="114" name="Google Shape;114;p23"/>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5" name="Google Shape;115;p23"/>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_Blue Option 4b">
  <p:cSld name="TITLE_1_1_1_2_1">
    <p:spTree>
      <p:nvGrpSpPr>
        <p:cNvPr id="1"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8" name="Google Shape;118;p2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9" name="Google Shape;119;p24"/>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Blue Option 4c">
  <p:cSld name="TITLE_1_1_1_2_1_1">
    <p:spTree>
      <p:nvGrpSpPr>
        <p:cNvPr id="1"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22" name="Google Shape;122;p2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23" name="Google Shape;123;p2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26" name="Google Shape;126;p2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7" name="Google Shape;127;p2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28" name="Google Shape;128;p26"/>
          <p:cNvSpPr txBox="1">
            <a:spLocks noGrp="1"/>
          </p:cNvSpPr>
          <p:nvPr>
            <p:ph type="body" idx="1"/>
          </p:nvPr>
        </p:nvSpPr>
        <p:spPr>
          <a:xfrm>
            <a:off x="506875" y="1497975"/>
            <a:ext cx="82326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29" name="Google Shape;129;p26"/>
          <p:cNvGrpSpPr/>
          <p:nvPr/>
        </p:nvGrpSpPr>
        <p:grpSpPr>
          <a:xfrm>
            <a:off x="8714232" y="146304"/>
            <a:ext cx="287505" cy="232934"/>
            <a:chOff x="6226614" y="2104494"/>
            <a:chExt cx="2314851" cy="1875478"/>
          </a:xfrm>
        </p:grpSpPr>
        <p:sp>
          <p:nvSpPr>
            <p:cNvPr id="130" name="Google Shape;130;p2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32" name="Google Shape;132;p2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506875"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5" name="Google Shape;135;p2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37" name="Google Shape;137;p2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38" name="Google Shape;138;p27"/>
          <p:cNvSpPr txBox="1">
            <a:spLocks noGrp="1"/>
          </p:cNvSpPr>
          <p:nvPr>
            <p:ph type="body" idx="3"/>
          </p:nvPr>
        </p:nvSpPr>
        <p:spPr>
          <a:xfrm>
            <a:off x="3246000"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9" name="Google Shape;139;p27"/>
          <p:cNvSpPr txBox="1">
            <a:spLocks noGrp="1"/>
          </p:cNvSpPr>
          <p:nvPr>
            <p:ph type="body" idx="4"/>
          </p:nvPr>
        </p:nvSpPr>
        <p:spPr>
          <a:xfrm>
            <a:off x="5985125" y="15204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40" name="Google Shape;140;p27"/>
          <p:cNvGrpSpPr/>
          <p:nvPr/>
        </p:nvGrpSpPr>
        <p:grpSpPr>
          <a:xfrm>
            <a:off x="8714232" y="146304"/>
            <a:ext cx="287505" cy="232934"/>
            <a:chOff x="6226614" y="2104494"/>
            <a:chExt cx="2314851" cy="1875478"/>
          </a:xfrm>
        </p:grpSpPr>
        <p:sp>
          <p:nvSpPr>
            <p:cNvPr id="141" name="Google Shape;141;p2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43" name="Google Shape;143;p2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1">
          <p15:clr>
            <a:srgbClr val="FA7B17"/>
          </p15:clr>
        </p15:guide>
        <p15:guide id="2" orient="horz" pos="97">
          <p15:clr>
            <a:srgbClr val="FA7B17"/>
          </p15:clr>
        </p15:guide>
        <p15:guide id="3" pos="56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144"/>
        <p:cNvGrpSpPr/>
        <p:nvPr/>
      </p:nvGrpSpPr>
      <p:grpSpPr>
        <a:xfrm>
          <a:off x="0" y="0"/>
          <a:ext cx="0" cy="0"/>
          <a:chOff x="0" y="0"/>
          <a:chExt cx="0" cy="0"/>
        </a:xfrm>
      </p:grpSpPr>
      <p:pic>
        <p:nvPicPr>
          <p:cNvPr id="145" name="Google Shape;145;p28"/>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146" name="Google Shape;146;p28"/>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147" name="Google Shape;147;p2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49" name="Google Shape;149;p2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50" name="Google Shape;150;p2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51" name="Google Shape;151;p28"/>
          <p:cNvGrpSpPr/>
          <p:nvPr/>
        </p:nvGrpSpPr>
        <p:grpSpPr>
          <a:xfrm>
            <a:off x="8714232" y="146304"/>
            <a:ext cx="287505" cy="232934"/>
            <a:chOff x="6226614" y="2104494"/>
            <a:chExt cx="2314851" cy="1875478"/>
          </a:xfrm>
        </p:grpSpPr>
        <p:sp>
          <p:nvSpPr>
            <p:cNvPr id="152" name="Google Shape;152;p2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54" name="Google Shape;154;p2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Option 1">
  <p:cSld name="CUSTOM_1_1_1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157" name="Google Shape;157;p2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59" name="Google Shape;159;p2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60" name="Google Shape;160;p2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61" name="Google Shape;161;p29"/>
          <p:cNvGrpSpPr/>
          <p:nvPr/>
        </p:nvGrpSpPr>
        <p:grpSpPr>
          <a:xfrm>
            <a:off x="8714232" y="146304"/>
            <a:ext cx="287505" cy="232934"/>
            <a:chOff x="6226614" y="2104494"/>
            <a:chExt cx="2314851" cy="1875478"/>
          </a:xfrm>
        </p:grpSpPr>
        <p:sp>
          <p:nvSpPr>
            <p:cNvPr id="162" name="Google Shape;162;p2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64" name="Google Shape;164;p2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Option 2">
  <p:cSld name="CUSTOM_1_1_1_1_3">
    <p:spTree>
      <p:nvGrpSpPr>
        <p:cNvPr id="1" name="Shape 165"/>
        <p:cNvGrpSpPr/>
        <p:nvPr/>
      </p:nvGrpSpPr>
      <p:grpSpPr>
        <a:xfrm>
          <a:off x="0" y="0"/>
          <a:ext cx="0" cy="0"/>
          <a:chOff x="0" y="0"/>
          <a:chExt cx="0" cy="0"/>
        </a:xfrm>
      </p:grpSpPr>
      <p:pic>
        <p:nvPicPr>
          <p:cNvPr id="166" name="Google Shape;166;p30"/>
          <p:cNvPicPr preferRelativeResize="0"/>
          <p:nvPr/>
        </p:nvPicPr>
        <p:blipFill rotWithShape="1">
          <a:blip r:embed="rId2">
            <a:alphaModFix/>
          </a:blip>
          <a:srcRect l="18506" t="5764" r="16444" b="16547"/>
          <a:stretch/>
        </p:blipFill>
        <p:spPr>
          <a:xfrm>
            <a:off x="5829300" y="2505075"/>
            <a:ext cx="3314749" cy="2638426"/>
          </a:xfrm>
          <a:prstGeom prst="rect">
            <a:avLst/>
          </a:prstGeom>
          <a:noFill/>
          <a:ln>
            <a:noFill/>
          </a:ln>
        </p:spPr>
      </p:pic>
      <p:sp>
        <p:nvSpPr>
          <p:cNvPr id="167" name="Google Shape;167;p3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69" name="Google Shape;169;p3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70" name="Google Shape;170;p3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71" name="Google Shape;171;p30"/>
          <p:cNvGrpSpPr/>
          <p:nvPr/>
        </p:nvGrpSpPr>
        <p:grpSpPr>
          <a:xfrm>
            <a:off x="8714232" y="146304"/>
            <a:ext cx="287505" cy="232934"/>
            <a:chOff x="6226614" y="2104494"/>
            <a:chExt cx="2314851" cy="1875478"/>
          </a:xfrm>
        </p:grpSpPr>
        <p:sp>
          <p:nvSpPr>
            <p:cNvPr id="172" name="Google Shape;172;p3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74" name="Google Shape;174;p3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1c">
  <p:cSld name="TITLE_4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9" name="Google Shape;19;p4"/>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0" name="Google Shape;20;p4"/>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1" name="Google Shape;21;p4"/>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ption 3">
  <p:cSld name="CUSTOM_1_1_1_1_3_1">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2">
            <a:alphaModFix/>
          </a:blip>
          <a:srcRect l="4735" r="24377" b="1816"/>
          <a:stretch/>
        </p:blipFill>
        <p:spPr>
          <a:xfrm flipH="1">
            <a:off x="5848352" y="2575950"/>
            <a:ext cx="3295698" cy="2567549"/>
          </a:xfrm>
          <a:prstGeom prst="rect">
            <a:avLst/>
          </a:prstGeom>
          <a:noFill/>
          <a:ln>
            <a:noFill/>
          </a:ln>
        </p:spPr>
      </p:pic>
      <p:sp>
        <p:nvSpPr>
          <p:cNvPr id="177" name="Google Shape;177;p3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3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80" name="Google Shape;180;p3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81" name="Google Shape;181;p31"/>
          <p:cNvGrpSpPr/>
          <p:nvPr/>
        </p:nvGrpSpPr>
        <p:grpSpPr>
          <a:xfrm>
            <a:off x="8714232" y="146304"/>
            <a:ext cx="287505" cy="232934"/>
            <a:chOff x="6226614" y="2104494"/>
            <a:chExt cx="2314851" cy="1875478"/>
          </a:xfrm>
        </p:grpSpPr>
        <p:sp>
          <p:nvSpPr>
            <p:cNvPr id="182" name="Google Shape;182;p3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84" name="Google Shape;184;p3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ption 4">
  <p:cSld name="CUSTOM_1_1_1_1_2">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187" name="Google Shape;187;p3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89" name="Google Shape;189;p3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90" name="Google Shape;190;p3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191" name="Google Shape;191;p32"/>
          <p:cNvGrpSpPr/>
          <p:nvPr/>
        </p:nvGrpSpPr>
        <p:grpSpPr>
          <a:xfrm>
            <a:off x="8714232" y="146304"/>
            <a:ext cx="287505" cy="232934"/>
            <a:chOff x="6226614" y="2104494"/>
            <a:chExt cx="2314851" cy="1875478"/>
          </a:xfrm>
        </p:grpSpPr>
        <p:sp>
          <p:nvSpPr>
            <p:cNvPr id="192" name="Google Shape;192;p3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94" name="Google Shape;194;p3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ption 5">
  <p:cSld name="CUSTOM_1_1_1_1_2_2">
    <p:spTree>
      <p:nvGrpSpPr>
        <p:cNvPr id="1"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l="12789" r="14462" b="12257"/>
          <a:stretch/>
        </p:blipFill>
        <p:spPr>
          <a:xfrm flipH="1">
            <a:off x="5838824" y="2486475"/>
            <a:ext cx="3305226" cy="2657024"/>
          </a:xfrm>
          <a:prstGeom prst="rect">
            <a:avLst/>
          </a:prstGeom>
          <a:noFill/>
          <a:ln>
            <a:noFill/>
          </a:ln>
        </p:spPr>
      </p:pic>
      <p:sp>
        <p:nvSpPr>
          <p:cNvPr id="197" name="Google Shape;197;p3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99" name="Google Shape;199;p3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00" name="Google Shape;200;p3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01" name="Google Shape;201;p33"/>
          <p:cNvGrpSpPr/>
          <p:nvPr/>
        </p:nvGrpSpPr>
        <p:grpSpPr>
          <a:xfrm>
            <a:off x="8714232" y="146304"/>
            <a:ext cx="287505" cy="232934"/>
            <a:chOff x="6226614" y="2104494"/>
            <a:chExt cx="2314851" cy="1875478"/>
          </a:xfrm>
        </p:grpSpPr>
        <p:sp>
          <p:nvSpPr>
            <p:cNvPr id="202" name="Google Shape;202;p3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4" name="Google Shape;204;p3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Option 6">
  <p:cSld name="CUSTOM_1_1_1_1_2_2_1">
    <p:spTree>
      <p:nvGrpSpPr>
        <p:cNvPr id="1" name="Shape 205"/>
        <p:cNvGrpSpPr/>
        <p:nvPr/>
      </p:nvGrpSpPr>
      <p:grpSpPr>
        <a:xfrm>
          <a:off x="0" y="0"/>
          <a:ext cx="0" cy="0"/>
          <a:chOff x="0" y="0"/>
          <a:chExt cx="0" cy="0"/>
        </a:xfrm>
      </p:grpSpPr>
      <p:pic>
        <p:nvPicPr>
          <p:cNvPr id="206" name="Google Shape;206;p34"/>
          <p:cNvPicPr preferRelativeResize="0"/>
          <p:nvPr/>
        </p:nvPicPr>
        <p:blipFill rotWithShape="1">
          <a:blip r:embed="rId2">
            <a:alphaModFix/>
          </a:blip>
          <a:srcRect r="22051" b="8349"/>
          <a:stretch/>
        </p:blipFill>
        <p:spPr>
          <a:xfrm>
            <a:off x="5540975" y="2319950"/>
            <a:ext cx="3603077" cy="2823550"/>
          </a:xfrm>
          <a:prstGeom prst="rect">
            <a:avLst/>
          </a:prstGeom>
          <a:noFill/>
          <a:ln>
            <a:noFill/>
          </a:ln>
        </p:spPr>
      </p:pic>
      <p:sp>
        <p:nvSpPr>
          <p:cNvPr id="207" name="Google Shape;207;p3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09" name="Google Shape;209;p3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10" name="Google Shape;210;p3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11" name="Google Shape;211;p34"/>
          <p:cNvGrpSpPr/>
          <p:nvPr/>
        </p:nvGrpSpPr>
        <p:grpSpPr>
          <a:xfrm>
            <a:off x="8714232" y="146304"/>
            <a:ext cx="287505" cy="232934"/>
            <a:chOff x="6226614" y="2104494"/>
            <a:chExt cx="2314851" cy="1875478"/>
          </a:xfrm>
        </p:grpSpPr>
        <p:sp>
          <p:nvSpPr>
            <p:cNvPr id="212" name="Google Shape;212;p3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14" name="Google Shape;214;p3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ption 7">
  <p:cSld name="CUSTOM_1_1_1_1_2_1">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217" name="Google Shape;217;p3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19" name="Google Shape;219;p3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20" name="Google Shape;220;p3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21" name="Google Shape;221;p35"/>
          <p:cNvGrpSpPr/>
          <p:nvPr/>
        </p:nvGrpSpPr>
        <p:grpSpPr>
          <a:xfrm>
            <a:off x="8714232" y="146304"/>
            <a:ext cx="287505" cy="232934"/>
            <a:chOff x="6226614" y="2104494"/>
            <a:chExt cx="2314851" cy="1875478"/>
          </a:xfrm>
        </p:grpSpPr>
        <p:sp>
          <p:nvSpPr>
            <p:cNvPr id="222" name="Google Shape;222;p3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24" name="Google Shape;224;p3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ption 8">
  <p:cSld name="CUSTOM_1_1_1_1_2_1_2">
    <p:spTree>
      <p:nvGrpSpPr>
        <p:cNvPr id="1" name="Shape 225"/>
        <p:cNvGrpSpPr/>
        <p:nvPr/>
      </p:nvGrpSpPr>
      <p:grpSpPr>
        <a:xfrm>
          <a:off x="0" y="0"/>
          <a:ext cx="0" cy="0"/>
          <a:chOff x="0" y="0"/>
          <a:chExt cx="0" cy="0"/>
        </a:xfrm>
      </p:grpSpPr>
      <p:pic>
        <p:nvPicPr>
          <p:cNvPr id="226" name="Google Shape;226;p36"/>
          <p:cNvPicPr preferRelativeResize="0"/>
          <p:nvPr/>
        </p:nvPicPr>
        <p:blipFill rotWithShape="1">
          <a:blip r:embed="rId2">
            <a:alphaModFix/>
          </a:blip>
          <a:srcRect l="2191" r="13838" b="1826"/>
          <a:stretch/>
        </p:blipFill>
        <p:spPr>
          <a:xfrm>
            <a:off x="5857875" y="2578950"/>
            <a:ext cx="3286175" cy="2564550"/>
          </a:xfrm>
          <a:prstGeom prst="rect">
            <a:avLst/>
          </a:prstGeom>
          <a:noFill/>
          <a:ln>
            <a:noFill/>
          </a:ln>
        </p:spPr>
      </p:pic>
      <p:sp>
        <p:nvSpPr>
          <p:cNvPr id="227" name="Google Shape;227;p3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29" name="Google Shape;229;p3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30" name="Google Shape;230;p3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31" name="Google Shape;231;p36"/>
          <p:cNvGrpSpPr/>
          <p:nvPr/>
        </p:nvGrpSpPr>
        <p:grpSpPr>
          <a:xfrm>
            <a:off x="8714232" y="146304"/>
            <a:ext cx="287505" cy="232934"/>
            <a:chOff x="6226614" y="2104494"/>
            <a:chExt cx="2314851" cy="1875478"/>
          </a:xfrm>
        </p:grpSpPr>
        <p:sp>
          <p:nvSpPr>
            <p:cNvPr id="232" name="Google Shape;232;p3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34" name="Google Shape;234;p3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Option 9">
  <p:cSld name="CUSTOM_1_1_1_1_2_1_2_1">
    <p:spTree>
      <p:nvGrpSpPr>
        <p:cNvPr id="1"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l="5566" r="13046" b="4278"/>
          <a:stretch/>
        </p:blipFill>
        <p:spPr>
          <a:xfrm>
            <a:off x="5848350" y="2559825"/>
            <a:ext cx="3295652" cy="2583675"/>
          </a:xfrm>
          <a:prstGeom prst="rect">
            <a:avLst/>
          </a:prstGeom>
          <a:noFill/>
          <a:ln>
            <a:noFill/>
          </a:ln>
        </p:spPr>
      </p:pic>
      <p:sp>
        <p:nvSpPr>
          <p:cNvPr id="237" name="Google Shape;237;p3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39" name="Google Shape;239;p3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40" name="Google Shape;240;p3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41" name="Google Shape;241;p37"/>
          <p:cNvGrpSpPr/>
          <p:nvPr/>
        </p:nvGrpSpPr>
        <p:grpSpPr>
          <a:xfrm>
            <a:off x="8714232" y="146304"/>
            <a:ext cx="287505" cy="232934"/>
            <a:chOff x="6226614" y="2104494"/>
            <a:chExt cx="2314851" cy="1875478"/>
          </a:xfrm>
        </p:grpSpPr>
        <p:sp>
          <p:nvSpPr>
            <p:cNvPr id="242" name="Google Shape;242;p3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44" name="Google Shape;244;p3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ption 10">
  <p:cSld name="CUSTOM_1_1_1_1_2_1_1">
    <p:spTree>
      <p:nvGrpSpPr>
        <p:cNvPr id="1"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247" name="Google Shape;247;p3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49" name="Google Shape;249;p3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50" name="Google Shape;250;p3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51" name="Google Shape;251;p38"/>
          <p:cNvGrpSpPr/>
          <p:nvPr/>
        </p:nvGrpSpPr>
        <p:grpSpPr>
          <a:xfrm>
            <a:off x="8714232" y="146304"/>
            <a:ext cx="287505" cy="232934"/>
            <a:chOff x="6226614" y="2104494"/>
            <a:chExt cx="2314851" cy="1875478"/>
          </a:xfrm>
        </p:grpSpPr>
        <p:sp>
          <p:nvSpPr>
            <p:cNvPr id="252" name="Google Shape;252;p3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4" name="Google Shape;254;p3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ption 11">
  <p:cSld name="CUSTOM_1_1_1_1_2_1_1_2">
    <p:spTree>
      <p:nvGrpSpPr>
        <p:cNvPr id="1"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r="16366" b="1739"/>
          <a:stretch/>
        </p:blipFill>
        <p:spPr>
          <a:xfrm>
            <a:off x="5713775" y="2455275"/>
            <a:ext cx="3430277" cy="2688227"/>
          </a:xfrm>
          <a:prstGeom prst="rect">
            <a:avLst/>
          </a:prstGeom>
          <a:noFill/>
          <a:ln>
            <a:noFill/>
          </a:ln>
        </p:spPr>
      </p:pic>
      <p:sp>
        <p:nvSpPr>
          <p:cNvPr id="257" name="Google Shape;257;p3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59" name="Google Shape;259;p3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60" name="Google Shape;260;p3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61" name="Google Shape;261;p39"/>
          <p:cNvGrpSpPr/>
          <p:nvPr/>
        </p:nvGrpSpPr>
        <p:grpSpPr>
          <a:xfrm>
            <a:off x="8714232" y="146304"/>
            <a:ext cx="287505" cy="232934"/>
            <a:chOff x="6226614" y="2104494"/>
            <a:chExt cx="2314851" cy="1875478"/>
          </a:xfrm>
        </p:grpSpPr>
        <p:sp>
          <p:nvSpPr>
            <p:cNvPr id="262" name="Google Shape;262;p3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64" name="Google Shape;264;p3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ption 12">
  <p:cSld name="CUSTOM_1_1_1_1_2_1_1_2_1">
    <p:spTree>
      <p:nvGrpSpPr>
        <p:cNvPr id="1"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l="12739" r="5548" b="1777"/>
          <a:stretch/>
        </p:blipFill>
        <p:spPr>
          <a:xfrm>
            <a:off x="5857875" y="2510775"/>
            <a:ext cx="3286175" cy="2632727"/>
          </a:xfrm>
          <a:prstGeom prst="rect">
            <a:avLst/>
          </a:prstGeom>
          <a:noFill/>
          <a:ln>
            <a:noFill/>
          </a:ln>
        </p:spPr>
      </p:pic>
      <p:sp>
        <p:nvSpPr>
          <p:cNvPr id="267" name="Google Shape;267;p4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69" name="Google Shape;269;p4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70" name="Google Shape;270;p4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71" name="Google Shape;271;p40"/>
          <p:cNvGrpSpPr/>
          <p:nvPr/>
        </p:nvGrpSpPr>
        <p:grpSpPr>
          <a:xfrm>
            <a:off x="8714232" y="146304"/>
            <a:ext cx="287505" cy="232934"/>
            <a:chOff x="6226614" y="2104494"/>
            <a:chExt cx="2314851" cy="1875478"/>
          </a:xfrm>
        </p:grpSpPr>
        <p:sp>
          <p:nvSpPr>
            <p:cNvPr id="272" name="Google Shape;272;p4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74" name="Google Shape;274;p4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Red Option 2a">
  <p:cSld name="TITLE_3">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24" name="Google Shape;24;p5"/>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25" name="Google Shape;25;p5"/>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6" name="Google Shape;26;p5"/>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7" name="Google Shape;27;p5"/>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ption 13">
  <p:cSld name="CUSTOM_1_1_1_1_2_1_1_1">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277" name="Google Shape;277;p4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79" name="Google Shape;279;p4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80" name="Google Shape;280;p4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81" name="Google Shape;281;p41"/>
          <p:cNvGrpSpPr/>
          <p:nvPr/>
        </p:nvGrpSpPr>
        <p:grpSpPr>
          <a:xfrm>
            <a:off x="8714232" y="146304"/>
            <a:ext cx="287505" cy="232934"/>
            <a:chOff x="6226614" y="2104494"/>
            <a:chExt cx="2314851" cy="1875478"/>
          </a:xfrm>
        </p:grpSpPr>
        <p:sp>
          <p:nvSpPr>
            <p:cNvPr id="282" name="Google Shape;282;p4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84" name="Google Shape;284;p4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ption 14">
  <p:cSld name="CUSTOM_1_1_1_1_2_1_1_1_2">
    <p:spTree>
      <p:nvGrpSpPr>
        <p:cNvPr id="1" name="Shape 285"/>
        <p:cNvGrpSpPr/>
        <p:nvPr/>
      </p:nvGrpSpPr>
      <p:grpSpPr>
        <a:xfrm>
          <a:off x="0" y="0"/>
          <a:ext cx="0" cy="0"/>
          <a:chOff x="0" y="0"/>
          <a:chExt cx="0" cy="0"/>
        </a:xfrm>
      </p:grpSpPr>
      <p:pic>
        <p:nvPicPr>
          <p:cNvPr id="286" name="Google Shape;286;p42"/>
          <p:cNvPicPr preferRelativeResize="0"/>
          <p:nvPr/>
        </p:nvPicPr>
        <p:blipFill rotWithShape="1">
          <a:blip r:embed="rId2">
            <a:alphaModFix/>
          </a:blip>
          <a:srcRect r="9469" b="1989"/>
          <a:stretch/>
        </p:blipFill>
        <p:spPr>
          <a:xfrm>
            <a:off x="5503325" y="2516450"/>
            <a:ext cx="3640673" cy="2627052"/>
          </a:xfrm>
          <a:prstGeom prst="rect">
            <a:avLst/>
          </a:prstGeom>
          <a:noFill/>
          <a:ln>
            <a:noFill/>
          </a:ln>
        </p:spPr>
      </p:pic>
      <p:sp>
        <p:nvSpPr>
          <p:cNvPr id="287" name="Google Shape;287;p4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89" name="Google Shape;289;p4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0" name="Google Shape;290;p4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91" name="Google Shape;291;p42"/>
          <p:cNvGrpSpPr/>
          <p:nvPr/>
        </p:nvGrpSpPr>
        <p:grpSpPr>
          <a:xfrm>
            <a:off x="8714232" y="146304"/>
            <a:ext cx="287505" cy="232934"/>
            <a:chOff x="6226614" y="2104494"/>
            <a:chExt cx="2314851" cy="1875478"/>
          </a:xfrm>
        </p:grpSpPr>
        <p:sp>
          <p:nvSpPr>
            <p:cNvPr id="292" name="Google Shape;292;p4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94" name="Google Shape;294;p4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ption 15">
  <p:cSld name="CUSTOM_1_1_1_1_2_1_1_1_2_1">
    <p:spTree>
      <p:nvGrpSpPr>
        <p:cNvPr id="1"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l="30362" r="5378" b="22570"/>
          <a:stretch/>
        </p:blipFill>
        <p:spPr>
          <a:xfrm>
            <a:off x="5857875" y="2562450"/>
            <a:ext cx="3286175" cy="2581049"/>
          </a:xfrm>
          <a:prstGeom prst="rect">
            <a:avLst/>
          </a:prstGeom>
          <a:noFill/>
          <a:ln>
            <a:noFill/>
          </a:ln>
        </p:spPr>
      </p:pic>
      <p:sp>
        <p:nvSpPr>
          <p:cNvPr id="297" name="Google Shape;297;p4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99" name="Google Shape;299;p4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00" name="Google Shape;300;p4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01" name="Google Shape;301;p43"/>
          <p:cNvGrpSpPr/>
          <p:nvPr/>
        </p:nvGrpSpPr>
        <p:grpSpPr>
          <a:xfrm>
            <a:off x="8714232" y="146304"/>
            <a:ext cx="287505" cy="232934"/>
            <a:chOff x="6226614" y="2104494"/>
            <a:chExt cx="2314851" cy="1875478"/>
          </a:xfrm>
        </p:grpSpPr>
        <p:sp>
          <p:nvSpPr>
            <p:cNvPr id="302" name="Google Shape;302;p4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04" name="Google Shape;304;p4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ption 16">
  <p:cSld name="CUSTOM_1_1_1_1_2_1_1_1_1">
    <p:spTree>
      <p:nvGrpSpPr>
        <p:cNvPr id="1" name="Shape 305"/>
        <p:cNvGrpSpPr/>
        <p:nvPr/>
      </p:nvGrpSpPr>
      <p:grpSpPr>
        <a:xfrm>
          <a:off x="0" y="0"/>
          <a:ext cx="0" cy="0"/>
          <a:chOff x="0" y="0"/>
          <a:chExt cx="0" cy="0"/>
        </a:xfrm>
      </p:grpSpPr>
      <p:pic>
        <p:nvPicPr>
          <p:cNvPr id="306" name="Google Shape;306;p44"/>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307" name="Google Shape;307;p44"/>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09" name="Google Shape;309;p4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10" name="Google Shape;310;p4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11" name="Google Shape;311;p44"/>
          <p:cNvGrpSpPr/>
          <p:nvPr/>
        </p:nvGrpSpPr>
        <p:grpSpPr>
          <a:xfrm>
            <a:off x="8714232" y="146304"/>
            <a:ext cx="287505" cy="232934"/>
            <a:chOff x="6226614" y="2104494"/>
            <a:chExt cx="2314851" cy="1875478"/>
          </a:xfrm>
        </p:grpSpPr>
        <p:sp>
          <p:nvSpPr>
            <p:cNvPr id="312" name="Google Shape;312;p4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14" name="Google Shape;314;p4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ption 17">
  <p:cSld name="CUSTOM_1_1_1_1_2_1_1_1_1_2">
    <p:spTree>
      <p:nvGrpSpPr>
        <p:cNvPr id="1"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l="11614" r="11622" b="5285"/>
          <a:stretch/>
        </p:blipFill>
        <p:spPr>
          <a:xfrm>
            <a:off x="5857875" y="2336075"/>
            <a:ext cx="3286124" cy="2807424"/>
          </a:xfrm>
          <a:prstGeom prst="rect">
            <a:avLst/>
          </a:prstGeom>
          <a:noFill/>
          <a:ln>
            <a:noFill/>
          </a:ln>
        </p:spPr>
      </p:pic>
      <p:sp>
        <p:nvSpPr>
          <p:cNvPr id="317" name="Google Shape;317;p45"/>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19" name="Google Shape;319;p4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20" name="Google Shape;320;p4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21" name="Google Shape;321;p45"/>
          <p:cNvGrpSpPr/>
          <p:nvPr/>
        </p:nvGrpSpPr>
        <p:grpSpPr>
          <a:xfrm>
            <a:off x="8714232" y="146304"/>
            <a:ext cx="287505" cy="232934"/>
            <a:chOff x="6226614" y="2104494"/>
            <a:chExt cx="2314851" cy="1875478"/>
          </a:xfrm>
        </p:grpSpPr>
        <p:sp>
          <p:nvSpPr>
            <p:cNvPr id="322" name="Google Shape;322;p4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24" name="Google Shape;324;p4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ption 18">
  <p:cSld name="CUSTOM_1_1_1_1_2_1_1_1_1_2_1">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r="22922" b="18407"/>
          <a:stretch/>
        </p:blipFill>
        <p:spPr>
          <a:xfrm>
            <a:off x="5429250" y="2522525"/>
            <a:ext cx="3714749" cy="2620974"/>
          </a:xfrm>
          <a:prstGeom prst="rect">
            <a:avLst/>
          </a:prstGeom>
          <a:noFill/>
          <a:ln>
            <a:noFill/>
          </a:ln>
        </p:spPr>
      </p:pic>
      <p:sp>
        <p:nvSpPr>
          <p:cNvPr id="327" name="Google Shape;327;p46"/>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29" name="Google Shape;329;p4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30" name="Google Shape;330;p4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31" name="Google Shape;331;p46"/>
          <p:cNvGrpSpPr/>
          <p:nvPr/>
        </p:nvGrpSpPr>
        <p:grpSpPr>
          <a:xfrm>
            <a:off x="8714232" y="146304"/>
            <a:ext cx="287505" cy="232934"/>
            <a:chOff x="6226614" y="2104494"/>
            <a:chExt cx="2314851" cy="1875478"/>
          </a:xfrm>
        </p:grpSpPr>
        <p:sp>
          <p:nvSpPr>
            <p:cNvPr id="332" name="Google Shape;332;p4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34" name="Google Shape;334;p4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ption 19">
  <p:cSld name="CUSTOM_1_1_1_1_2_1_1_1_1_1">
    <p:spTree>
      <p:nvGrpSpPr>
        <p:cNvPr id="1" name="Shape 335"/>
        <p:cNvGrpSpPr/>
        <p:nvPr/>
      </p:nvGrpSpPr>
      <p:grpSpPr>
        <a:xfrm>
          <a:off x="0" y="0"/>
          <a:ext cx="0" cy="0"/>
          <a:chOff x="0" y="0"/>
          <a:chExt cx="0" cy="0"/>
        </a:xfrm>
      </p:grpSpPr>
      <p:pic>
        <p:nvPicPr>
          <p:cNvPr id="336" name="Google Shape;336;p47"/>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337" name="Google Shape;337;p4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39" name="Google Shape;339;p4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40" name="Google Shape;340;p4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41" name="Google Shape;341;p47"/>
          <p:cNvGrpSpPr/>
          <p:nvPr/>
        </p:nvGrpSpPr>
        <p:grpSpPr>
          <a:xfrm>
            <a:off x="8714232" y="146304"/>
            <a:ext cx="287505" cy="232934"/>
            <a:chOff x="6226614" y="2104494"/>
            <a:chExt cx="2314851" cy="1875478"/>
          </a:xfrm>
        </p:grpSpPr>
        <p:sp>
          <p:nvSpPr>
            <p:cNvPr id="342" name="Google Shape;342;p4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44" name="Google Shape;344;p4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Option 20">
  <p:cSld name="CUSTOM_1_1_1_1_2_1_1_1_1_1_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l="14884" r="9938" b="10976"/>
          <a:stretch/>
        </p:blipFill>
        <p:spPr>
          <a:xfrm>
            <a:off x="5800725" y="2504800"/>
            <a:ext cx="3343273" cy="2638699"/>
          </a:xfrm>
          <a:prstGeom prst="rect">
            <a:avLst/>
          </a:prstGeom>
          <a:noFill/>
          <a:ln>
            <a:noFill/>
          </a:ln>
        </p:spPr>
      </p:pic>
      <p:sp>
        <p:nvSpPr>
          <p:cNvPr id="347" name="Google Shape;347;p4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49" name="Google Shape;349;p4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50" name="Google Shape;350;p4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51" name="Google Shape;351;p48"/>
          <p:cNvGrpSpPr/>
          <p:nvPr/>
        </p:nvGrpSpPr>
        <p:grpSpPr>
          <a:xfrm>
            <a:off x="8714232" y="146304"/>
            <a:ext cx="287505" cy="232934"/>
            <a:chOff x="6226614" y="2104494"/>
            <a:chExt cx="2314851" cy="1875478"/>
          </a:xfrm>
        </p:grpSpPr>
        <p:sp>
          <p:nvSpPr>
            <p:cNvPr id="352" name="Google Shape;352;p4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54" name="Google Shape;354;p4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ption 21">
  <p:cSld name="CUSTOM_1_1_1_1_2_1_1_1_1_1_1_1">
    <p:spTree>
      <p:nvGrpSpPr>
        <p:cNvPr id="1" name="Shape 355"/>
        <p:cNvGrpSpPr/>
        <p:nvPr/>
      </p:nvGrpSpPr>
      <p:grpSpPr>
        <a:xfrm>
          <a:off x="0" y="0"/>
          <a:ext cx="0" cy="0"/>
          <a:chOff x="0" y="0"/>
          <a:chExt cx="0" cy="0"/>
        </a:xfrm>
      </p:grpSpPr>
      <p:pic>
        <p:nvPicPr>
          <p:cNvPr id="356" name="Google Shape;356;p49"/>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357" name="Google Shape;357;p4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59" name="Google Shape;359;p4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0" name="Google Shape;360;p4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61" name="Google Shape;361;p49"/>
          <p:cNvGrpSpPr/>
          <p:nvPr/>
        </p:nvGrpSpPr>
        <p:grpSpPr>
          <a:xfrm>
            <a:off x="8714232" y="146304"/>
            <a:ext cx="287505" cy="232934"/>
            <a:chOff x="6226614" y="2104494"/>
            <a:chExt cx="2314851" cy="1875478"/>
          </a:xfrm>
        </p:grpSpPr>
        <p:sp>
          <p:nvSpPr>
            <p:cNvPr id="362" name="Google Shape;362;p4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64" name="Google Shape;364;p4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ption 22">
  <p:cSld name="CUSTOM_1_1_1_1_2_1_1_1_1_1_1_1_1">
    <p:spTree>
      <p:nvGrpSpPr>
        <p:cNvPr id="1" name="Shape 365"/>
        <p:cNvGrpSpPr/>
        <p:nvPr/>
      </p:nvGrpSpPr>
      <p:grpSpPr>
        <a:xfrm>
          <a:off x="0" y="0"/>
          <a:ext cx="0" cy="0"/>
          <a:chOff x="0" y="0"/>
          <a:chExt cx="0" cy="0"/>
        </a:xfrm>
      </p:grpSpPr>
      <p:pic>
        <p:nvPicPr>
          <p:cNvPr id="366" name="Google Shape;366;p50"/>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367" name="Google Shape;367;p5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9" name="Google Shape;369;p5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70" name="Google Shape;370;p5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71" name="Google Shape;371;p50"/>
          <p:cNvGrpSpPr/>
          <p:nvPr/>
        </p:nvGrpSpPr>
        <p:grpSpPr>
          <a:xfrm>
            <a:off x="8714232" y="146304"/>
            <a:ext cx="287505" cy="232934"/>
            <a:chOff x="6226614" y="2104494"/>
            <a:chExt cx="2314851" cy="1875478"/>
          </a:xfrm>
        </p:grpSpPr>
        <p:sp>
          <p:nvSpPr>
            <p:cNvPr id="372" name="Google Shape;372;p5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74" name="Google Shape;374;p5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Red Option 2b">
  <p:cSld name="TITLE_3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0" name="Google Shape;30;p6"/>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1" name="Google Shape;31;p6"/>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2" name="Google Shape;32;p6"/>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3" name="Google Shape;33;p6"/>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ption 23">
  <p:cSld name="CUSTOM_1_1_1_1_2_1_1_1_1_1_1_1_1_2">
    <p:spTree>
      <p:nvGrpSpPr>
        <p:cNvPr id="1" name="Shape 375"/>
        <p:cNvGrpSpPr/>
        <p:nvPr/>
      </p:nvGrpSpPr>
      <p:grpSpPr>
        <a:xfrm>
          <a:off x="0" y="0"/>
          <a:ext cx="0" cy="0"/>
          <a:chOff x="0" y="0"/>
          <a:chExt cx="0" cy="0"/>
        </a:xfrm>
      </p:grpSpPr>
      <p:pic>
        <p:nvPicPr>
          <p:cNvPr id="376" name="Google Shape;376;p51"/>
          <p:cNvPicPr preferRelativeResize="0"/>
          <p:nvPr/>
        </p:nvPicPr>
        <p:blipFill rotWithShape="1">
          <a:blip r:embed="rId2">
            <a:alphaModFix/>
          </a:blip>
          <a:srcRect l="26104" r="6979" b="13636"/>
          <a:stretch/>
        </p:blipFill>
        <p:spPr>
          <a:xfrm>
            <a:off x="5857875" y="2472075"/>
            <a:ext cx="3286175" cy="2671426"/>
          </a:xfrm>
          <a:prstGeom prst="rect">
            <a:avLst/>
          </a:prstGeom>
          <a:noFill/>
          <a:ln>
            <a:noFill/>
          </a:ln>
        </p:spPr>
      </p:pic>
      <p:sp>
        <p:nvSpPr>
          <p:cNvPr id="377" name="Google Shape;377;p5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79" name="Google Shape;379;p5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80" name="Google Shape;380;p5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81" name="Google Shape;381;p51"/>
          <p:cNvGrpSpPr/>
          <p:nvPr/>
        </p:nvGrpSpPr>
        <p:grpSpPr>
          <a:xfrm>
            <a:off x="8714232" y="146304"/>
            <a:ext cx="287505" cy="232934"/>
            <a:chOff x="6226614" y="2104494"/>
            <a:chExt cx="2314851" cy="1875478"/>
          </a:xfrm>
        </p:grpSpPr>
        <p:sp>
          <p:nvSpPr>
            <p:cNvPr id="382" name="Google Shape;382;p5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84" name="Google Shape;384;p5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ption 24">
  <p:cSld name="CUSTOM_1_1_1_1_2_1_1_1_1_1_1_1_1_1">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387" name="Google Shape;387;p5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89" name="Google Shape;389;p5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90" name="Google Shape;390;p5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91" name="Google Shape;391;p52"/>
          <p:cNvGrpSpPr/>
          <p:nvPr/>
        </p:nvGrpSpPr>
        <p:grpSpPr>
          <a:xfrm>
            <a:off x="8714232" y="146304"/>
            <a:ext cx="287505" cy="232934"/>
            <a:chOff x="6226614" y="2104494"/>
            <a:chExt cx="2314851" cy="1875478"/>
          </a:xfrm>
        </p:grpSpPr>
        <p:sp>
          <p:nvSpPr>
            <p:cNvPr id="392" name="Google Shape;392;p5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94" name="Google Shape;394;p5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ption 25">
  <p:cSld name="CUSTOM_1_1_1_1_2_1_1_1_1_1_1_1_1_1_1">
    <p:spTree>
      <p:nvGrpSpPr>
        <p:cNvPr id="1" name="Shape 395"/>
        <p:cNvGrpSpPr/>
        <p:nvPr/>
      </p:nvGrpSpPr>
      <p:grpSpPr>
        <a:xfrm>
          <a:off x="0" y="0"/>
          <a:ext cx="0" cy="0"/>
          <a:chOff x="0" y="0"/>
          <a:chExt cx="0" cy="0"/>
        </a:xfrm>
      </p:grpSpPr>
      <p:pic>
        <p:nvPicPr>
          <p:cNvPr id="396" name="Google Shape;396;p53"/>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397" name="Google Shape;397;p5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99" name="Google Shape;399;p5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00" name="Google Shape;400;p5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01" name="Google Shape;401;p53"/>
          <p:cNvGrpSpPr/>
          <p:nvPr/>
        </p:nvGrpSpPr>
        <p:grpSpPr>
          <a:xfrm>
            <a:off x="8714232" y="146304"/>
            <a:ext cx="287505" cy="232934"/>
            <a:chOff x="6226614" y="2104494"/>
            <a:chExt cx="2314851" cy="1875478"/>
          </a:xfrm>
        </p:grpSpPr>
        <p:sp>
          <p:nvSpPr>
            <p:cNvPr id="402" name="Google Shape;402;p5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04" name="Google Shape;404;p5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ption 26">
  <p:cSld name="CUSTOM_1_1_1_1_2_1_1_1_1_1_1_1_1_1_1_1">
    <p:spTree>
      <p:nvGrpSpPr>
        <p:cNvPr id="1" name="Shape 405"/>
        <p:cNvGrpSpPr/>
        <p:nvPr/>
      </p:nvGrpSpPr>
      <p:grpSpPr>
        <a:xfrm>
          <a:off x="0" y="0"/>
          <a:ext cx="0" cy="0"/>
          <a:chOff x="0" y="0"/>
          <a:chExt cx="0" cy="0"/>
        </a:xfrm>
      </p:grpSpPr>
      <p:pic>
        <p:nvPicPr>
          <p:cNvPr id="406" name="Google Shape;406;p54"/>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407" name="Google Shape;407;p5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09" name="Google Shape;409;p5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10" name="Google Shape;410;p5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11" name="Google Shape;411;p54"/>
          <p:cNvGrpSpPr/>
          <p:nvPr/>
        </p:nvGrpSpPr>
        <p:grpSpPr>
          <a:xfrm>
            <a:off x="8714232" y="146304"/>
            <a:ext cx="287505" cy="232934"/>
            <a:chOff x="6226614" y="2104494"/>
            <a:chExt cx="2314851" cy="1875478"/>
          </a:xfrm>
        </p:grpSpPr>
        <p:sp>
          <p:nvSpPr>
            <p:cNvPr id="412" name="Google Shape;412;p5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14" name="Google Shape;414;p5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Option 27">
  <p:cSld name="CUSTOM_1_1_1_1_2_1_1_1_1_1_1_1_1_1_1_1_1">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l="6224" r="46509" b="3873"/>
          <a:stretch/>
        </p:blipFill>
        <p:spPr>
          <a:xfrm>
            <a:off x="5791200" y="2543175"/>
            <a:ext cx="3352852" cy="2600326"/>
          </a:xfrm>
          <a:prstGeom prst="rect">
            <a:avLst/>
          </a:prstGeom>
          <a:noFill/>
          <a:ln>
            <a:noFill/>
          </a:ln>
        </p:spPr>
      </p:pic>
      <p:sp>
        <p:nvSpPr>
          <p:cNvPr id="417" name="Google Shape;417;p5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19" name="Google Shape;419;p5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0" name="Google Shape;420;p5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21" name="Google Shape;421;p55"/>
          <p:cNvGrpSpPr/>
          <p:nvPr/>
        </p:nvGrpSpPr>
        <p:grpSpPr>
          <a:xfrm>
            <a:off x="8714232" y="146304"/>
            <a:ext cx="287505" cy="232934"/>
            <a:chOff x="6226614" y="2104494"/>
            <a:chExt cx="2314851" cy="1875478"/>
          </a:xfrm>
        </p:grpSpPr>
        <p:sp>
          <p:nvSpPr>
            <p:cNvPr id="422" name="Google Shape;422;p5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24" name="Google Shape;424;p5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425"/>
        <p:cNvGrpSpPr/>
        <p:nvPr/>
      </p:nvGrpSpPr>
      <p:grpSpPr>
        <a:xfrm>
          <a:off x="0" y="0"/>
          <a:ext cx="0" cy="0"/>
          <a:chOff x="0" y="0"/>
          <a:chExt cx="0" cy="0"/>
        </a:xfrm>
      </p:grpSpPr>
      <p:sp>
        <p:nvSpPr>
          <p:cNvPr id="426" name="Google Shape;426;p56"/>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427" name="Google Shape;427;p5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29" name="Google Shape;429;p5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30" name="Google Shape;430;p5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31" name="Google Shape;431;p56"/>
          <p:cNvGrpSpPr/>
          <p:nvPr/>
        </p:nvGrpSpPr>
        <p:grpSpPr>
          <a:xfrm>
            <a:off x="8714232" y="146304"/>
            <a:ext cx="287505" cy="232934"/>
            <a:chOff x="6226614" y="2104494"/>
            <a:chExt cx="2314851" cy="1875478"/>
          </a:xfrm>
        </p:grpSpPr>
        <p:sp>
          <p:nvSpPr>
            <p:cNvPr id="432" name="Google Shape;432;p5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4" name="Google Shape;434;p5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4615525" y="1497975"/>
            <a:ext cx="4021500" cy="2921700"/>
          </a:xfrm>
          <a:prstGeom prst="rect">
            <a:avLst/>
          </a:prstGeom>
          <a:noFill/>
          <a:ln>
            <a:noFill/>
          </a:ln>
        </p:spPr>
        <p:txBody>
          <a:bodyPr spcFirstLastPara="1" wrap="square" lIns="91425" tIns="0" rIns="0"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cxnSp>
        <p:nvCxnSpPr>
          <p:cNvPr id="437" name="Google Shape;437;p57"/>
          <p:cNvCxnSpPr/>
          <p:nvPr/>
        </p:nvCxnSpPr>
        <p:spPr>
          <a:xfrm>
            <a:off x="4528475" y="1503100"/>
            <a:ext cx="0" cy="29184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5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9" name="Google Shape;439;p5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0" name="Google Shape;440;p5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1" name="Google Shape;441;p57"/>
          <p:cNvGrpSpPr/>
          <p:nvPr/>
        </p:nvGrpSpPr>
        <p:grpSpPr>
          <a:xfrm>
            <a:off x="8714232" y="146304"/>
            <a:ext cx="287505" cy="232934"/>
            <a:chOff x="6226614" y="2104494"/>
            <a:chExt cx="2314851" cy="1875478"/>
          </a:xfrm>
        </p:grpSpPr>
        <p:sp>
          <p:nvSpPr>
            <p:cNvPr id="442" name="Google Shape;442;p5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44" name="Google Shape;444;p5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445"/>
        <p:cNvGrpSpPr/>
        <p:nvPr/>
      </p:nvGrpSpPr>
      <p:grpSpPr>
        <a:xfrm>
          <a:off x="0" y="0"/>
          <a:ext cx="0" cy="0"/>
          <a:chOff x="0" y="0"/>
          <a:chExt cx="0" cy="0"/>
        </a:xfrm>
      </p:grpSpPr>
      <p:sp>
        <p:nvSpPr>
          <p:cNvPr id="446" name="Google Shape;446;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8" name="Google Shape;448;p5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9" name="Google Shape;449;p58"/>
          <p:cNvGrpSpPr/>
          <p:nvPr/>
        </p:nvGrpSpPr>
        <p:grpSpPr>
          <a:xfrm>
            <a:off x="8714232" y="146304"/>
            <a:ext cx="287505" cy="232934"/>
            <a:chOff x="6226614" y="2104494"/>
            <a:chExt cx="2314851" cy="1875478"/>
          </a:xfrm>
        </p:grpSpPr>
        <p:sp>
          <p:nvSpPr>
            <p:cNvPr id="450" name="Google Shape;450;p5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52" name="Google Shape;452;p5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453"/>
        <p:cNvGrpSpPr/>
        <p:nvPr/>
      </p:nvGrpSpPr>
      <p:grpSpPr>
        <a:xfrm>
          <a:off x="0" y="0"/>
          <a:ext cx="0" cy="0"/>
          <a:chOff x="0" y="0"/>
          <a:chExt cx="0" cy="0"/>
        </a:xfrm>
      </p:grpSpPr>
      <p:pic>
        <p:nvPicPr>
          <p:cNvPr id="454" name="Google Shape;454;p5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55" name="Google Shape;455;p59"/>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56" name="Google Shape;456;p59"/>
          <p:cNvGrpSpPr/>
          <p:nvPr/>
        </p:nvGrpSpPr>
        <p:grpSpPr>
          <a:xfrm>
            <a:off x="8714232" y="146304"/>
            <a:ext cx="287505" cy="232934"/>
            <a:chOff x="6226614" y="2104494"/>
            <a:chExt cx="2314851" cy="1875478"/>
          </a:xfrm>
        </p:grpSpPr>
        <p:sp>
          <p:nvSpPr>
            <p:cNvPr id="457" name="Google Shape;457;p59"/>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459"/>
        <p:cNvGrpSpPr/>
        <p:nvPr/>
      </p:nvGrpSpPr>
      <p:grpSpPr>
        <a:xfrm>
          <a:off x="0" y="0"/>
          <a:ext cx="0" cy="0"/>
          <a:chOff x="0" y="0"/>
          <a:chExt cx="0" cy="0"/>
        </a:xfrm>
      </p:grpSpPr>
      <p:pic>
        <p:nvPicPr>
          <p:cNvPr id="460" name="Google Shape;460;p6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61" name="Google Shape;461;p6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62" name="Google Shape;462;p60"/>
          <p:cNvGrpSpPr/>
          <p:nvPr/>
        </p:nvGrpSpPr>
        <p:grpSpPr>
          <a:xfrm>
            <a:off x="8714232" y="146304"/>
            <a:ext cx="287505" cy="232934"/>
            <a:chOff x="6226614" y="2104494"/>
            <a:chExt cx="2314851" cy="1875478"/>
          </a:xfrm>
        </p:grpSpPr>
        <p:sp>
          <p:nvSpPr>
            <p:cNvPr id="463" name="Google Shape;463;p60"/>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Red Option 2c">
  <p:cSld name="TITLE_3_1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6" name="Google Shape;36;p7"/>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7" name="Google Shape;37;p7"/>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8" name="Google Shape;38;p7"/>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9" name="Google Shape;39;p7"/>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ransition Slide 3">
  <p:cSld name="CUSTOM_2_1_1_1">
    <p:spTree>
      <p:nvGrpSpPr>
        <p:cNvPr id="1" name="Shape 465"/>
        <p:cNvGrpSpPr/>
        <p:nvPr/>
      </p:nvGrpSpPr>
      <p:grpSpPr>
        <a:xfrm>
          <a:off x="0" y="0"/>
          <a:ext cx="0" cy="0"/>
          <a:chOff x="0" y="0"/>
          <a:chExt cx="0" cy="0"/>
        </a:xfrm>
      </p:grpSpPr>
      <p:pic>
        <p:nvPicPr>
          <p:cNvPr id="466" name="Google Shape;466;p61"/>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67" name="Google Shape;467;p61"/>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Slide 4">
  <p:cSld name="CUSTOM_2_1_1_1_2">
    <p:spTree>
      <p:nvGrpSpPr>
        <p:cNvPr id="1" name="Shape 468"/>
        <p:cNvGrpSpPr/>
        <p:nvPr/>
      </p:nvGrpSpPr>
      <p:grpSpPr>
        <a:xfrm>
          <a:off x="0" y="0"/>
          <a:ext cx="0" cy="0"/>
          <a:chOff x="0" y="0"/>
          <a:chExt cx="0" cy="0"/>
        </a:xfrm>
      </p:grpSpPr>
      <p:pic>
        <p:nvPicPr>
          <p:cNvPr id="469" name="Google Shape;469;p62"/>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0" name="Google Shape;470;p62"/>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471"/>
        <p:cNvGrpSpPr/>
        <p:nvPr/>
      </p:nvGrpSpPr>
      <p:grpSpPr>
        <a:xfrm>
          <a:off x="0" y="0"/>
          <a:ext cx="0" cy="0"/>
          <a:chOff x="0" y="0"/>
          <a:chExt cx="0" cy="0"/>
        </a:xfrm>
      </p:grpSpPr>
      <p:pic>
        <p:nvPicPr>
          <p:cNvPr id="472" name="Google Shape;472;p63"/>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73" name="Google Shape;473;p63"/>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ransition Slide 6">
  <p:cSld name="CUSTOM_2_1_1_1_1_1">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6" name="Google Shape;476;p64"/>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ransition Slide 7">
  <p:cSld name="CUSTOM_2_1_1_1_1_1_1">
    <p:spTree>
      <p:nvGrpSpPr>
        <p:cNvPr id="1" name="Shape 477"/>
        <p:cNvGrpSpPr/>
        <p:nvPr/>
      </p:nvGrpSpPr>
      <p:grpSpPr>
        <a:xfrm>
          <a:off x="0" y="0"/>
          <a:ext cx="0" cy="0"/>
          <a:chOff x="0" y="0"/>
          <a:chExt cx="0" cy="0"/>
        </a:xfrm>
      </p:grpSpPr>
      <p:pic>
        <p:nvPicPr>
          <p:cNvPr id="478" name="Google Shape;478;p65"/>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9" name="Google Shape;479;p65"/>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482" name="Google Shape;482;p66"/>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_Red Option 2">
  <p:cSld name="TITLE_1_3">
    <p:spTree>
      <p:nvGrpSpPr>
        <p:cNvPr id="1" name="Shape 483"/>
        <p:cNvGrpSpPr/>
        <p:nvPr/>
      </p:nvGrpSpPr>
      <p:grpSpPr>
        <a:xfrm>
          <a:off x="0" y="0"/>
          <a:ext cx="0" cy="0"/>
          <a:chOff x="0" y="0"/>
          <a:chExt cx="0" cy="0"/>
        </a:xfrm>
      </p:grpSpPr>
      <p:pic>
        <p:nvPicPr>
          <p:cNvPr id="484" name="Google Shape;484;p67"/>
          <p:cNvPicPr preferRelativeResize="0"/>
          <p:nvPr/>
        </p:nvPicPr>
        <p:blipFill rotWithShape="1">
          <a:blip r:embed="rId2">
            <a:alphaModFix/>
          </a:blip>
          <a:srcRect r="1400"/>
          <a:stretch/>
        </p:blipFill>
        <p:spPr>
          <a:xfrm>
            <a:off x="0" y="0"/>
            <a:ext cx="9144000" cy="5143495"/>
          </a:xfrm>
          <a:prstGeom prst="rect">
            <a:avLst/>
          </a:prstGeom>
          <a:noFill/>
          <a:ln>
            <a:noFill/>
          </a:ln>
        </p:spPr>
      </p:pic>
      <p:sp>
        <p:nvSpPr>
          <p:cNvPr id="485" name="Google Shape;485;p67"/>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marR="0" lvl="0"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9pPr>
          </a:lstStyle>
          <a:p>
            <a:endParaRPr/>
          </a:p>
        </p:txBody>
      </p:sp>
      <p:pic>
        <p:nvPicPr>
          <p:cNvPr id="486" name="Google Shape;486;p67"/>
          <p:cNvPicPr preferRelativeResize="0"/>
          <p:nvPr/>
        </p:nvPicPr>
        <p:blipFill rotWithShape="1">
          <a:blip r:embed="rId3">
            <a:alphaModFix/>
          </a:blip>
          <a:srcRect/>
          <a:stretch/>
        </p:blipFill>
        <p:spPr>
          <a:xfrm>
            <a:off x="506875" y="1200300"/>
            <a:ext cx="2810625" cy="534025"/>
          </a:xfrm>
          <a:prstGeom prst="rect">
            <a:avLst/>
          </a:prstGeom>
          <a:noFill/>
          <a:ln>
            <a:noFill/>
          </a:ln>
        </p:spPr>
      </p:pic>
      <p:sp>
        <p:nvSpPr>
          <p:cNvPr id="487" name="Google Shape;487;p67"/>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Option 1 1">
  <p:cSld name="CUSTOM_3">
    <p:spTree>
      <p:nvGrpSpPr>
        <p:cNvPr id="1" name="Shape 488"/>
        <p:cNvGrpSpPr/>
        <p:nvPr/>
      </p:nvGrpSpPr>
      <p:grpSpPr>
        <a:xfrm>
          <a:off x="0" y="0"/>
          <a:ext cx="0" cy="0"/>
          <a:chOff x="0" y="0"/>
          <a:chExt cx="0" cy="0"/>
        </a:xfrm>
      </p:grpSpPr>
      <p:sp>
        <p:nvSpPr>
          <p:cNvPr id="489" name="Google Shape;489;p6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490" name="Google Shape;490;p6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8"/>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2" name="Google Shape;492;p68"/>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493" name="Google Shape;493;p68"/>
          <p:cNvPicPr preferRelativeResize="0"/>
          <p:nvPr/>
        </p:nvPicPr>
        <p:blipFill rotWithShape="1">
          <a:blip r:embed="rId2">
            <a:alphaModFix/>
          </a:blip>
          <a:srcRect/>
          <a:stretch/>
        </p:blipFill>
        <p:spPr>
          <a:xfrm>
            <a:off x="8465677" y="160315"/>
            <a:ext cx="445057" cy="365175"/>
          </a:xfrm>
          <a:prstGeom prst="rect">
            <a:avLst/>
          </a:prstGeom>
          <a:noFill/>
          <a:ln>
            <a:noFill/>
          </a:ln>
        </p:spPr>
      </p:pic>
      <p:sp>
        <p:nvSpPr>
          <p:cNvPr id="494" name="Google Shape;494;p68"/>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ptop Option 1">
  <p:cSld name="CUSTOM_1_1_1_2">
    <p:spTree>
      <p:nvGrpSpPr>
        <p:cNvPr id="1" name="Shape 495"/>
        <p:cNvGrpSpPr/>
        <p:nvPr/>
      </p:nvGrpSpPr>
      <p:grpSpPr>
        <a:xfrm>
          <a:off x="0" y="0"/>
          <a:ext cx="0" cy="0"/>
          <a:chOff x="0" y="0"/>
          <a:chExt cx="0" cy="0"/>
        </a:xfrm>
      </p:grpSpPr>
      <p:pic>
        <p:nvPicPr>
          <p:cNvPr id="496" name="Google Shape;496;p6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97" name="Google Shape;497;p6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Image Placeholder</a:t>
            </a:r>
            <a:endParaRPr sz="1400" b="0" i="0" u="none" strike="noStrike" cap="none">
              <a:solidFill>
                <a:srgbClr val="000000"/>
              </a:solidFill>
              <a:latin typeface="Arial"/>
              <a:ea typeface="Arial"/>
              <a:cs typeface="Arial"/>
              <a:sym typeface="Arial"/>
            </a:endParaRPr>
          </a:p>
        </p:txBody>
      </p:sp>
      <p:sp>
        <p:nvSpPr>
          <p:cNvPr id="498" name="Google Shape;498;p6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9" name="Google Shape;499;p6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500" name="Google Shape;500;p69"/>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01" name="Google Shape;501;p6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503" name="Google Shape;503;p6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3 1">
  <p:cSld name="CUSTOM_2_1_1_2">
    <p:spTree>
      <p:nvGrpSpPr>
        <p:cNvPr id="1" name="Shape 504"/>
        <p:cNvGrpSpPr/>
        <p:nvPr/>
      </p:nvGrpSpPr>
      <p:grpSpPr>
        <a:xfrm>
          <a:off x="0" y="0"/>
          <a:ext cx="0" cy="0"/>
          <a:chOff x="0" y="0"/>
          <a:chExt cx="0" cy="0"/>
        </a:xfrm>
      </p:grpSpPr>
      <p:pic>
        <p:nvPicPr>
          <p:cNvPr id="505" name="Google Shape;505;p70"/>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506" name="Google Shape;506;p7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9pPr>
          </a:lstStyle>
          <a:p>
            <a:endParaRPr/>
          </a:p>
        </p:txBody>
      </p:sp>
      <p:pic>
        <p:nvPicPr>
          <p:cNvPr id="507" name="Google Shape;507;p70"/>
          <p:cNvPicPr preferRelativeResize="0"/>
          <p:nvPr/>
        </p:nvPicPr>
        <p:blipFill rotWithShape="1">
          <a:blip r:embed="rId3">
            <a:alphaModFix/>
          </a:blip>
          <a:srcRect/>
          <a:stretch/>
        </p:blipFill>
        <p:spPr>
          <a:xfrm>
            <a:off x="8465677" y="160315"/>
            <a:ext cx="445057" cy="36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_Blue Option 1a">
  <p:cSld name="TITLE_2">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42" name="Google Shape;42;p8"/>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3" name="Google Shape;43;p8"/>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4" name="Google Shape;44;p8"/>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ption 6 1">
  <p:cSld name="CUSTOM_1_1_1_1_2_1_1_1_3">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510" name="Google Shape;510;p7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sp>
        <p:nvSpPr>
          <p:cNvPr id="512" name="Google Shape;512;p7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513" name="Google Shape;513;p71"/>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14" name="Google Shape;514;p7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CUSTOM_1_1_2">
    <p:spTree>
      <p:nvGrpSpPr>
        <p:cNvPr id="1" name="Shape 516"/>
        <p:cNvGrpSpPr/>
        <p:nvPr/>
      </p:nvGrpSpPr>
      <p:grpSpPr>
        <a:xfrm>
          <a:off x="0" y="0"/>
          <a:ext cx="0" cy="0"/>
          <a:chOff x="0" y="0"/>
          <a:chExt cx="0" cy="0"/>
        </a:xfrm>
      </p:grpSpPr>
      <p:sp>
        <p:nvSpPr>
          <p:cNvPr id="517" name="Google Shape;517;p72"/>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_Blue Option 1b">
  <p:cSld name="TITLE_2_2">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47" name="Google Shape;47;p9"/>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8" name="Google Shape;48;p9"/>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9" name="Google Shape;49;p9"/>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_Blue Option 1c">
  <p:cSld name="TITLE_2_2_1">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52" name="Google Shape;52;p10"/>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3" name="Google Shape;53;p10"/>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4" name="Google Shape;54;p10"/>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rtl="0">
              <a:buNone/>
              <a:defRPr sz="800">
                <a:latin typeface="Poppins"/>
                <a:ea typeface="Poppins"/>
                <a:cs typeface="Poppins"/>
                <a:sym typeface="Poppins"/>
              </a:defRPr>
            </a:lvl1pPr>
            <a:lvl2pPr lvl="1" rtl="0">
              <a:buNone/>
              <a:defRPr sz="800">
                <a:latin typeface="Poppins"/>
                <a:ea typeface="Poppins"/>
                <a:cs typeface="Poppins"/>
                <a:sym typeface="Poppins"/>
              </a:defRPr>
            </a:lvl2pPr>
            <a:lvl3pPr lvl="2" rtl="0">
              <a:buNone/>
              <a:defRPr sz="800">
                <a:latin typeface="Poppins"/>
                <a:ea typeface="Poppins"/>
                <a:cs typeface="Poppins"/>
                <a:sym typeface="Poppins"/>
              </a:defRPr>
            </a:lvl3pPr>
            <a:lvl4pPr lvl="3" rtl="0">
              <a:buNone/>
              <a:defRPr sz="800">
                <a:latin typeface="Poppins"/>
                <a:ea typeface="Poppins"/>
                <a:cs typeface="Poppins"/>
                <a:sym typeface="Poppins"/>
              </a:defRPr>
            </a:lvl4pPr>
            <a:lvl5pPr lvl="4" rtl="0">
              <a:buNone/>
              <a:defRPr sz="800">
                <a:latin typeface="Poppins"/>
                <a:ea typeface="Poppins"/>
                <a:cs typeface="Poppins"/>
                <a:sym typeface="Poppins"/>
              </a:defRPr>
            </a:lvl5pPr>
            <a:lvl6pPr lvl="5" rtl="0">
              <a:buNone/>
              <a:defRPr sz="800">
                <a:latin typeface="Poppins"/>
                <a:ea typeface="Poppins"/>
                <a:cs typeface="Poppins"/>
                <a:sym typeface="Poppins"/>
              </a:defRPr>
            </a:lvl6pPr>
            <a:lvl7pPr lvl="6" rtl="0">
              <a:buNone/>
              <a:defRPr sz="800">
                <a:latin typeface="Poppins"/>
                <a:ea typeface="Poppins"/>
                <a:cs typeface="Poppins"/>
                <a:sym typeface="Poppins"/>
              </a:defRPr>
            </a:lvl7pPr>
            <a:lvl8pPr lvl="7" rtl="0">
              <a:buNone/>
              <a:defRPr sz="800">
                <a:latin typeface="Poppins"/>
                <a:ea typeface="Poppins"/>
                <a:cs typeface="Poppins"/>
                <a:sym typeface="Poppins"/>
              </a:defRPr>
            </a:lvl8pPr>
            <a:lvl9pPr lvl="8" rtl="0">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ing.oreilly.com/library/view/microsoft-copilot-studio/9781394333707/"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hyperlink" Target="https://learning.oreilly.com/library/view/the-profitable-ai/9781836205890/" TargetMode="External"/><Relationship Id="rId5" Type="http://schemas.openxmlformats.org/officeDocument/2006/relationships/hyperlink" Target="https://learning.oreilly.com/course/copilot-in-microsoft/0642572082529/" TargetMode="External"/><Relationship Id="rId4" Type="http://schemas.openxmlformats.org/officeDocument/2006/relationships/hyperlink" Target="https://learning.oreilly.com/library/view/learning-generative-ai/978109819016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tringfestanalytics.com/"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hyperlink" Target="https://www.linkedin.com/in/gjmoun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microsoft-copilot-studio/requirements-licensing-subscription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3"/>
          <p:cNvPicPr preferRelativeResize="0"/>
          <p:nvPr/>
        </p:nvPicPr>
        <p:blipFill rotWithShape="1">
          <a:blip r:embed="rId3">
            <a:alphaModFix/>
          </a:blip>
          <a:srcRect l="1390"/>
          <a:stretch/>
        </p:blipFill>
        <p:spPr>
          <a:xfrm>
            <a:off x="0" y="0"/>
            <a:ext cx="9144003" cy="5143501"/>
          </a:xfrm>
          <a:prstGeom prst="rect">
            <a:avLst/>
          </a:prstGeom>
          <a:noFill/>
          <a:ln>
            <a:noFill/>
          </a:ln>
        </p:spPr>
      </p:pic>
      <p:sp>
        <p:nvSpPr>
          <p:cNvPr id="523" name="Google Shape;523;p73"/>
          <p:cNvSpPr txBox="1">
            <a:spLocks noGrp="1"/>
          </p:cNvSpPr>
          <p:nvPr>
            <p:ph type="title"/>
          </p:nvPr>
        </p:nvSpPr>
        <p:spPr>
          <a:xfrm>
            <a:off x="506875" y="1878975"/>
            <a:ext cx="2703300" cy="121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dirty="0">
                <a:solidFill>
                  <a:schemeClr val="lt1"/>
                </a:solidFill>
                <a:latin typeface="Poppins SemiBold"/>
                <a:cs typeface="Poppins SemiBold"/>
                <a:sym typeface="Poppins SemiBold"/>
              </a:rPr>
              <a:t>AI Agents in Excel and Copilot Studio</a:t>
            </a:r>
            <a:endParaRPr sz="1800" b="0" i="0" u="none" strike="noStrike" cap="none" dirty="0">
              <a:solidFill>
                <a:srgbClr val="FFFFFF"/>
              </a:solidFill>
              <a:latin typeface="Poppins"/>
              <a:ea typeface="Poppins"/>
              <a:cs typeface="Poppins"/>
              <a:sym typeface="Poppins"/>
            </a:endParaRPr>
          </a:p>
        </p:txBody>
      </p:sp>
      <p:sp>
        <p:nvSpPr>
          <p:cNvPr id="524" name="Google Shape;524;p73"/>
          <p:cNvSpPr txBox="1">
            <a:spLocks noGrp="1"/>
          </p:cNvSpPr>
          <p:nvPr>
            <p:ph type="subTitle" idx="1"/>
          </p:nvPr>
        </p:nvSpPr>
        <p:spPr>
          <a:xfrm>
            <a:off x="506875" y="3362325"/>
            <a:ext cx="2739000" cy="1438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George Mount</a:t>
            </a:r>
          </a:p>
          <a:p>
            <a:pPr marL="0" lvl="0" indent="0" algn="l" rtl="0">
              <a:spcBef>
                <a:spcPts val="0"/>
              </a:spcBef>
              <a:spcAft>
                <a:spcPts val="0"/>
              </a:spcAft>
              <a:buNone/>
            </a:pPr>
            <a:r>
              <a:rPr lang="en-US" dirty="0" err="1"/>
              <a:t>Stringfest</a:t>
            </a:r>
            <a:r>
              <a:rPr lang="en-US" dirty="0"/>
              <a:t>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57E80AFF-E135-5802-4611-A3349D9F312F}"/>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CD84D4C9-0B38-A0D5-ADF8-DBBCA6B90CE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lines are sometimes not so clear… </a:t>
            </a:r>
            <a:endParaRPr dirty="0"/>
          </a:p>
        </p:txBody>
      </p:sp>
      <p:sp>
        <p:nvSpPr>
          <p:cNvPr id="573" name="Google Shape;573;p79">
            <a:extLst>
              <a:ext uri="{FF2B5EF4-FFF2-40B4-BE49-F238E27FC236}">
                <a16:creationId xmlns:a16="http://schemas.microsoft.com/office/drawing/2014/main" id="{79366F5E-EB5D-0CF4-B9C8-542D3FB0B3B8}"/>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574" name="Google Shape;574;p79">
            <a:extLst>
              <a:ext uri="{FF2B5EF4-FFF2-40B4-BE49-F238E27FC236}">
                <a16:creationId xmlns:a16="http://schemas.microsoft.com/office/drawing/2014/main" id="{FEADCA68-5321-62B5-F235-2A7B8D01E9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descr="The image features a social media post by George Mount, comparing Microsoft Copilots to agents and suggesting the creation of an agent using Copilot Studio.&#10;&#10;AI-generated content may be incorrect.">
            <a:extLst>
              <a:ext uri="{FF2B5EF4-FFF2-40B4-BE49-F238E27FC236}">
                <a16:creationId xmlns:a16="http://schemas.microsoft.com/office/drawing/2014/main" id="{248B6642-2321-9664-F6F7-B856EF9B6CA8}"/>
              </a:ext>
            </a:extLst>
          </p:cNvPr>
          <p:cNvPicPr>
            <a:picLocks noChangeAspect="1"/>
          </p:cNvPicPr>
          <p:nvPr/>
        </p:nvPicPr>
        <p:blipFill>
          <a:blip r:embed="rId3"/>
          <a:srcRect t="22042" b="23200"/>
          <a:stretch>
            <a:fillRect/>
          </a:stretch>
        </p:blipFill>
        <p:spPr>
          <a:xfrm>
            <a:off x="1528876" y="1390650"/>
            <a:ext cx="5805791" cy="3179104"/>
          </a:xfrm>
          <a:prstGeom prst="rect">
            <a:avLst/>
          </a:prstGeom>
        </p:spPr>
      </p:pic>
    </p:spTree>
    <p:extLst>
      <p:ext uri="{BB962C8B-B14F-4D97-AF65-F5344CB8AC3E}">
        <p14:creationId xmlns:p14="http://schemas.microsoft.com/office/powerpoint/2010/main" val="3223491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2EB3412C-BABE-7C5A-519A-CC56F4569C40}"/>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BDAE435-A58C-7506-2468-DB6FAC3709B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E6EAF41-606B-2980-A622-1C60CFE67DB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3431C45F-ACC3-AEDB-A6CE-A368F19D4947}"/>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11</a:t>
            </a:fld>
            <a:endParaRPr/>
          </a:p>
        </p:txBody>
      </p:sp>
      <p:sp>
        <p:nvSpPr>
          <p:cNvPr id="574" name="Google Shape;574;p79">
            <a:extLst>
              <a:ext uri="{FF2B5EF4-FFF2-40B4-BE49-F238E27FC236}">
                <a16:creationId xmlns:a16="http://schemas.microsoft.com/office/drawing/2014/main" id="{339C5096-17A6-7F9D-42E9-2328362B595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95CB9E06-4423-B983-6A9B-5221E993B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0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A17DE27-9255-3AD3-409A-CD08291C55C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F9AA69E-ED6A-B3C6-A97F-F619136C9D1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F2C6705-0AC0-5D6D-F33B-5DB755C4F49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CC69B673-7E39-E51A-AAEE-3F7325390CF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574" name="Google Shape;574;p79">
            <a:extLst>
              <a:ext uri="{FF2B5EF4-FFF2-40B4-BE49-F238E27FC236}">
                <a16:creationId xmlns:a16="http://schemas.microsoft.com/office/drawing/2014/main" id="{77E6F0E4-3FB0-CC25-6BBA-350A69AA8F02}"/>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5648A566-E74A-585F-0678-1005B889D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0CC5716F-FB89-25C5-E0EB-8F3F06B90629}"/>
              </a:ext>
            </a:extLst>
          </p:cNvPr>
          <p:cNvCxnSpPr/>
          <p:nvPr/>
        </p:nvCxnSpPr>
        <p:spPr>
          <a:xfrm>
            <a:off x="5954573" y="2165299"/>
            <a:ext cx="5632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8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EEE36ACE-D369-84D6-6C39-469EAF584353}"/>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69AC8394-DA88-313B-7A9D-4413C0919D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Discussion</a:t>
            </a:r>
            <a:endParaRPr dirty="0"/>
          </a:p>
        </p:txBody>
      </p:sp>
      <p:sp>
        <p:nvSpPr>
          <p:cNvPr id="572" name="Google Shape;572;p79">
            <a:extLst>
              <a:ext uri="{FF2B5EF4-FFF2-40B4-BE49-F238E27FC236}">
                <a16:creationId xmlns:a16="http://schemas.microsoft.com/office/drawing/2014/main" id="{46BDA4CA-12E6-FB05-4191-DA39598A17F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Have you tried Copilot in Excel? What have you liked and disliked about it?</a:t>
            </a:r>
          </a:p>
          <a:p>
            <a:pPr marL="457200" lvl="0" indent="-317500" algn="l" rtl="0">
              <a:lnSpc>
                <a:spcPct val="108000"/>
              </a:lnSpc>
              <a:spcBef>
                <a:spcPts val="0"/>
              </a:spcBef>
              <a:spcAft>
                <a:spcPts val="0"/>
              </a:spcAft>
              <a:buSzPts val="1400"/>
              <a:buChar char="●"/>
            </a:pPr>
            <a:r>
              <a:rPr lang="en-US" dirty="0"/>
              <a:t>Where could Excel benefit you further with agentic assistance? </a:t>
            </a:r>
          </a:p>
        </p:txBody>
      </p:sp>
      <p:sp>
        <p:nvSpPr>
          <p:cNvPr id="573" name="Google Shape;573;p79">
            <a:extLst>
              <a:ext uri="{FF2B5EF4-FFF2-40B4-BE49-F238E27FC236}">
                <a16:creationId xmlns:a16="http://schemas.microsoft.com/office/drawing/2014/main" id="{ECB6FAE5-7787-15BB-4380-74F0F7CA5BF4}"/>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574" name="Google Shape;574;p79">
            <a:extLst>
              <a:ext uri="{FF2B5EF4-FFF2-40B4-BE49-F238E27FC236}">
                <a16:creationId xmlns:a16="http://schemas.microsoft.com/office/drawing/2014/main" id="{1C6AA8C6-49C6-1880-7C47-02B34E67BBC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58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agent-mode.xlsx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Use cases:</a:t>
            </a:r>
          </a:p>
          <a:p>
            <a:pPr lvl="1">
              <a:lnSpc>
                <a:spcPct val="100000"/>
              </a:lnSpc>
              <a:spcBef>
                <a:spcPts val="0"/>
              </a:spcBef>
            </a:pPr>
            <a:r>
              <a:rPr lang="en-US" dirty="0"/>
              <a:t>Loan calculator</a:t>
            </a:r>
          </a:p>
          <a:p>
            <a:pPr lvl="1">
              <a:lnSpc>
                <a:spcPct val="100000"/>
              </a:lnSpc>
              <a:spcBef>
                <a:spcPts val="0"/>
              </a:spcBef>
            </a:pPr>
            <a:r>
              <a:rPr lang="en-US" dirty="0"/>
              <a:t>Variance analysis</a:t>
            </a:r>
          </a:p>
          <a:p>
            <a:pPr lvl="1">
              <a:lnSpc>
                <a:spcPct val="100000"/>
              </a:lnSpc>
              <a:spcBef>
                <a:spcPts val="0"/>
              </a:spcBef>
            </a:pPr>
            <a:r>
              <a:rPr lang="en-US" dirty="0"/>
              <a:t>Monthly close pack</a:t>
            </a:r>
          </a:p>
          <a:p>
            <a:pPr marL="457200" lvl="0" indent="-317500" algn="l" rtl="0">
              <a:lnSpc>
                <a:spcPct val="100000"/>
              </a:lnSpc>
              <a:spcBef>
                <a:spcPts val="0"/>
              </a:spcBef>
              <a:spcAft>
                <a:spcPts val="0"/>
              </a:spcAft>
              <a:buSzPts val="1400"/>
              <a:buAutoNum type="arabicPeriod"/>
            </a:pPr>
            <a:r>
              <a:rPr lang="en-US" dirty="0"/>
              <a:t>What does Agent Mode do well, poorly, or not at all? </a:t>
            </a:r>
          </a:p>
          <a:p>
            <a:pPr marL="457200" lvl="0" indent="-317500" algn="l" rtl="0">
              <a:lnSpc>
                <a:spcPct val="100000"/>
              </a:lnSpc>
              <a:spcBef>
                <a:spcPts val="0"/>
              </a:spcBef>
              <a:spcAft>
                <a:spcPts val="0"/>
              </a:spcAft>
              <a:buSzPts val="1400"/>
              <a:buAutoNum type="arabicPeriod"/>
            </a:pPr>
            <a:r>
              <a:rPr lang="en-US" dirty="0"/>
              <a:t>How does this relate to other tools in the Excel AI stack?</a:t>
            </a:r>
          </a:p>
          <a:p>
            <a:pPr marL="0" lvl="0" indent="0" algn="l" rtl="0">
              <a:lnSpc>
                <a:spcPct val="115000"/>
              </a:lnSpc>
              <a:spcBef>
                <a:spcPts val="0"/>
              </a:spcBef>
              <a:spcAft>
                <a:spcPts val="1000"/>
              </a:spcAft>
              <a:buSzPts val="1400"/>
              <a:buNone/>
            </a:pPr>
            <a:endParaRPr dirty="0"/>
          </a:p>
        </p:txBody>
      </p:sp>
      <p:sp>
        <p:nvSpPr>
          <p:cNvPr id="548" name="Google Shape;548;p76"/>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49" name="Google Shape;549;p76"/>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Exploring Agent Mode</a:t>
            </a:r>
            <a:endParaRPr dirty="0"/>
          </a:p>
        </p:txBody>
      </p:sp>
      <p:pic>
        <p:nvPicPr>
          <p:cNvPr id="2050" name="Picture 2" descr="Loan calculator Excel ">
            <a:extLst>
              <a:ext uri="{FF2B5EF4-FFF2-40B4-BE49-F238E27FC236}">
                <a16:creationId xmlns:a16="http://schemas.microsoft.com/office/drawing/2014/main" id="{95BA2719-C982-6D64-0ACA-489FCC017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382" y="1973734"/>
            <a:ext cx="3477617" cy="2541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973BFCB5-2BFF-BEE3-376D-CBB867AD0013}"/>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3A0775A7-AEDA-3E9E-C48C-0BC285EC1E65}"/>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Excel Copilot versus Excel Agent Mode </a:t>
            </a:r>
            <a:endParaRPr dirty="0"/>
          </a:p>
        </p:txBody>
      </p:sp>
      <p:sp>
        <p:nvSpPr>
          <p:cNvPr id="573" name="Google Shape;573;p79">
            <a:extLst>
              <a:ext uri="{FF2B5EF4-FFF2-40B4-BE49-F238E27FC236}">
                <a16:creationId xmlns:a16="http://schemas.microsoft.com/office/drawing/2014/main" id="{9E910A10-55F5-1AB6-9888-D0A1529C500F}"/>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574" name="Google Shape;574;p79">
            <a:extLst>
              <a:ext uri="{FF2B5EF4-FFF2-40B4-BE49-F238E27FC236}">
                <a16:creationId xmlns:a16="http://schemas.microsoft.com/office/drawing/2014/main" id="{2F84368C-B375-2A90-A06E-6D13FD6585C8}"/>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graphicFrame>
        <p:nvGraphicFramePr>
          <p:cNvPr id="6" name="Table 5">
            <a:extLst>
              <a:ext uri="{FF2B5EF4-FFF2-40B4-BE49-F238E27FC236}">
                <a16:creationId xmlns:a16="http://schemas.microsoft.com/office/drawing/2014/main" id="{53F71A42-270A-2061-AEB6-DDC3A2A54004}"/>
              </a:ext>
            </a:extLst>
          </p:cNvPr>
          <p:cNvGraphicFramePr>
            <a:graphicFrameLocks noGrp="1"/>
          </p:cNvGraphicFramePr>
          <p:nvPr>
            <p:extLst>
              <p:ext uri="{D42A27DB-BD31-4B8C-83A1-F6EECF244321}">
                <p14:modId xmlns:p14="http://schemas.microsoft.com/office/powerpoint/2010/main" val="2743140517"/>
              </p:ext>
            </p:extLst>
          </p:nvPr>
        </p:nvGraphicFramePr>
        <p:xfrm>
          <a:off x="628650" y="1370013"/>
          <a:ext cx="8008524" cy="3198523"/>
        </p:xfrm>
        <a:graphic>
          <a:graphicData uri="http://schemas.openxmlformats.org/drawingml/2006/table">
            <a:tbl>
              <a:tblPr/>
              <a:tblGrid>
                <a:gridCol w="2669508">
                  <a:extLst>
                    <a:ext uri="{9D8B030D-6E8A-4147-A177-3AD203B41FA5}">
                      <a16:colId xmlns:a16="http://schemas.microsoft.com/office/drawing/2014/main" val="250868103"/>
                    </a:ext>
                  </a:extLst>
                </a:gridCol>
                <a:gridCol w="2669508">
                  <a:extLst>
                    <a:ext uri="{9D8B030D-6E8A-4147-A177-3AD203B41FA5}">
                      <a16:colId xmlns:a16="http://schemas.microsoft.com/office/drawing/2014/main" val="2524902125"/>
                    </a:ext>
                  </a:extLst>
                </a:gridCol>
                <a:gridCol w="2669508">
                  <a:extLst>
                    <a:ext uri="{9D8B030D-6E8A-4147-A177-3AD203B41FA5}">
                      <a16:colId xmlns:a16="http://schemas.microsoft.com/office/drawing/2014/main" val="1162897635"/>
                    </a:ext>
                  </a:extLst>
                </a:gridCol>
              </a:tblGrid>
              <a:tr h="236071">
                <a:tc>
                  <a:txBody>
                    <a:bodyPr/>
                    <a:lstStyle/>
                    <a:p>
                      <a:pPr>
                        <a:buNone/>
                      </a:pPr>
                      <a:r>
                        <a:rPr lang="en-US" sz="1400" b="1"/>
                        <a:t>Feature</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a:t>Excel Copilot</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a:t>Agent Mode</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410203"/>
                  </a:ext>
                </a:extLst>
              </a:tr>
              <a:tr h="343989">
                <a:tc>
                  <a:txBody>
                    <a:bodyPr/>
                    <a:lstStyle/>
                    <a:p>
                      <a:pPr>
                        <a:buNone/>
                      </a:pPr>
                      <a:r>
                        <a:rPr lang="en-US" sz="1400" b="1"/>
                        <a:t>Interaction</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One-shot prompts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Iterative, self-guided workflow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7623168"/>
                  </a:ext>
                </a:extLst>
              </a:tr>
              <a:tr h="559825">
                <a:tc>
                  <a:txBody>
                    <a:bodyPr/>
                    <a:lstStyle/>
                    <a:p>
                      <a:pPr>
                        <a:buNone/>
                      </a:pPr>
                      <a:r>
                        <a:rPr lang="en-US" sz="1400" b="1"/>
                        <a:t>Task Scope</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Single actions (formulas, charts, summaries)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Multi-step processes across sheets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5951768"/>
                  </a:ext>
                </a:extLst>
              </a:tr>
              <a:tr h="451907">
                <a:tc>
                  <a:txBody>
                    <a:bodyPr/>
                    <a:lstStyle/>
                    <a:p>
                      <a:pPr>
                        <a:buNone/>
                      </a:pPr>
                      <a:r>
                        <a:rPr lang="en-US" sz="1400" b="1"/>
                        <a:t>Error Handling</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User re-prompts or fixes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Agent reviews, retries, self-corrects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1425649"/>
                  </a:ext>
                </a:extLst>
              </a:tr>
              <a:tr h="343989">
                <a:tc>
                  <a:txBody>
                    <a:bodyPr/>
                    <a:lstStyle/>
                    <a:p>
                      <a:pPr>
                        <a:buNone/>
                      </a:pPr>
                      <a:r>
                        <a:rPr lang="en-US" sz="1400" b="1"/>
                        <a:t>User Role</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You do, Copilot helps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You manage, Agent executes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978728"/>
                  </a:ext>
                </a:extLst>
              </a:tr>
              <a:tr h="236071">
                <a:tc>
                  <a:txBody>
                    <a:bodyPr/>
                    <a:lstStyle/>
                    <a:p>
                      <a:pPr>
                        <a:buNone/>
                      </a:pPr>
                      <a:r>
                        <a:rPr lang="en-US" sz="1400" b="1"/>
                        <a:t>Output Quality</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Fast but shallow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Verified and repeatable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9799667"/>
                  </a:ext>
                </a:extLst>
              </a:tr>
              <a:tr h="343989">
                <a:tc>
                  <a:txBody>
                    <a:bodyPr/>
                    <a:lstStyle/>
                    <a:p>
                      <a:pPr>
                        <a:buNone/>
                      </a:pPr>
                      <a:r>
                        <a:rPr lang="en-US" sz="1400" b="1"/>
                        <a:t>Best For</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Quick wins, ad-hoc tasks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Structured, high-stakes workflows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3442255"/>
                  </a:ext>
                </a:extLst>
              </a:tr>
              <a:tr h="236071">
                <a:tc>
                  <a:txBody>
                    <a:bodyPr/>
                    <a:lstStyle/>
                    <a:p>
                      <a:pPr>
                        <a:buNone/>
                      </a:pPr>
                      <a:r>
                        <a:rPr lang="en-US" sz="1400" b="1"/>
                        <a:t>Analogy</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Smart assistant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Junior analyst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2097100"/>
                  </a:ext>
                </a:extLst>
              </a:tr>
            </a:tbl>
          </a:graphicData>
        </a:graphic>
      </p:graphicFrame>
    </p:spTree>
    <p:extLst>
      <p:ext uri="{BB962C8B-B14F-4D97-AF65-F5344CB8AC3E}">
        <p14:creationId xmlns:p14="http://schemas.microsoft.com/office/powerpoint/2010/main" val="3346828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1B80CE1D-C199-D7A7-E00E-341E1C7A58F5}"/>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0530A9C9-BA07-D66A-6FDC-C772896CAC5A}"/>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81763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A13BB74-AD5B-D06F-7924-8FA3A9D6E7D1}"/>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A2FBCAC9-10FA-34DF-8E38-CA4B8BCC9920}"/>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2869838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B67E7F21-AB65-7319-9A77-D806267C6DF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D011D08-DCDA-1A04-6DA9-BC5257F1AFEF}"/>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Understanding the Modern Excel AI stack</a:t>
            </a:r>
            <a:endParaRPr dirty="0"/>
          </a:p>
        </p:txBody>
      </p:sp>
      <p:sp>
        <p:nvSpPr>
          <p:cNvPr id="573" name="Google Shape;573;p79">
            <a:extLst>
              <a:ext uri="{FF2B5EF4-FFF2-40B4-BE49-F238E27FC236}">
                <a16:creationId xmlns:a16="http://schemas.microsoft.com/office/drawing/2014/main" id="{2DD224AB-BB51-379C-64B3-B2F0CA67F5B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18</a:t>
            </a:fld>
            <a:endParaRPr/>
          </a:p>
        </p:txBody>
      </p:sp>
      <p:pic>
        <p:nvPicPr>
          <p:cNvPr id="2" name="Picture 2">
            <a:extLst>
              <a:ext uri="{FF2B5EF4-FFF2-40B4-BE49-F238E27FC236}">
                <a16:creationId xmlns:a16="http://schemas.microsoft.com/office/drawing/2014/main" id="{A251E6E7-D9EF-4BEE-1450-A4E5DB4B8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38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C4D1B3AC-A880-CF1A-97D0-92094A185A55}"/>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3CB33BA8-713A-13F6-5169-74782B1BF68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Demo</a:t>
            </a:r>
            <a:endParaRPr dirty="0"/>
          </a:p>
        </p:txBody>
      </p:sp>
      <p:sp>
        <p:nvSpPr>
          <p:cNvPr id="547" name="Google Shape;547;p76">
            <a:extLst>
              <a:ext uri="{FF2B5EF4-FFF2-40B4-BE49-F238E27FC236}">
                <a16:creationId xmlns:a16="http://schemas.microsoft.com/office/drawing/2014/main" id="{799E0A6F-B643-60EB-4FAD-A48705C1D677}"/>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Create a custom Copilot agent in Copilot Studio tailored for specific Excel-related use cases</a:t>
            </a:r>
          </a:p>
          <a:p>
            <a:pPr marL="202566" lvl="0" indent="-200978">
              <a:lnSpc>
                <a:spcPct val="100000"/>
              </a:lnSpc>
              <a:spcBef>
                <a:spcPts val="600"/>
              </a:spcBef>
            </a:pPr>
            <a:r>
              <a:rPr lang="en-US" dirty="0">
                <a:solidFill>
                  <a:schemeClr val="dk1"/>
                </a:solidFill>
              </a:rPr>
              <a:t>Add and manage trusted knowledge sources (like MVP websites) to ensure high-quality, domain-specific responses</a:t>
            </a:r>
          </a:p>
          <a:p>
            <a:pPr marL="202566" lvl="0" indent="-200978">
              <a:lnSpc>
                <a:spcPct val="100000"/>
              </a:lnSpc>
              <a:spcBef>
                <a:spcPts val="600"/>
              </a:spcBef>
            </a:pPr>
            <a:r>
              <a:rPr lang="en-US" dirty="0">
                <a:solidFill>
                  <a:schemeClr val="dk1"/>
                </a:solidFill>
              </a:rPr>
              <a:t>Test and publish the agent with simple topics added </a:t>
            </a:r>
          </a:p>
          <a:p>
            <a:pPr marL="1588" lvl="0" indent="0">
              <a:lnSpc>
                <a:spcPct val="100000"/>
              </a:lnSpc>
              <a:spcBef>
                <a:spcPts val="600"/>
              </a:spcBef>
              <a:buNone/>
            </a:pPr>
            <a:endParaRPr lang="en-US" dirty="0">
              <a:solidFill>
                <a:schemeClr val="dk1"/>
              </a:solidFill>
            </a:endParaRPr>
          </a:p>
          <a:p>
            <a:pPr marL="1588" lvl="0" indent="0">
              <a:lnSpc>
                <a:spcPct val="100000"/>
              </a:lnSpc>
              <a:spcBef>
                <a:spcPts val="600"/>
              </a:spcBef>
              <a:buNone/>
            </a:pPr>
            <a:r>
              <a:rPr lang="en-US" dirty="0">
                <a:solidFill>
                  <a:schemeClr val="dk1"/>
                </a:solidFill>
              </a:rPr>
              <a:t>File: </a:t>
            </a:r>
            <a:r>
              <a:rPr lang="en-US" dirty="0">
                <a:solidFill>
                  <a:schemeClr val="dk1"/>
                </a:solidFill>
                <a:latin typeface="Consolas" panose="020B0609020204030204" pitchFamily="49" charset="0"/>
              </a:rPr>
              <a:t>mvp-knowledge-base-instructions.docx</a:t>
            </a:r>
          </a:p>
        </p:txBody>
      </p:sp>
      <p:sp>
        <p:nvSpPr>
          <p:cNvPr id="548" name="Google Shape;548;p76">
            <a:extLst>
              <a:ext uri="{FF2B5EF4-FFF2-40B4-BE49-F238E27FC236}">
                <a16:creationId xmlns:a16="http://schemas.microsoft.com/office/drawing/2014/main" id="{A3B3EC2B-D3DD-9F04-AB1B-53DC73B39E03}"/>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549" name="Google Shape;549;p76">
            <a:extLst>
              <a:ext uri="{FF2B5EF4-FFF2-40B4-BE49-F238E27FC236}">
                <a16:creationId xmlns:a16="http://schemas.microsoft.com/office/drawing/2014/main" id="{F137B1EF-20AD-4B1C-CC34-4C3C16B5967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Build an Excel chatbot in Copilot Studio</a:t>
            </a:r>
          </a:p>
        </p:txBody>
      </p:sp>
      <p:pic>
        <p:nvPicPr>
          <p:cNvPr id="1026" name="Picture 2" descr="List all worksheets in workbook Copilot Studio">
            <a:extLst>
              <a:ext uri="{FF2B5EF4-FFF2-40B4-BE49-F238E27FC236}">
                <a16:creationId xmlns:a16="http://schemas.microsoft.com/office/drawing/2014/main" id="{FBE23387-32D8-7040-D7A4-EA23F7AB2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450" y="1991831"/>
            <a:ext cx="3514476" cy="252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6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Objectives For Today</a:t>
            </a:r>
            <a:endParaRPr dirty="0"/>
          </a:p>
        </p:txBody>
      </p:sp>
      <p:sp>
        <p:nvSpPr>
          <p:cNvPr id="530" name="Google Shape;530;p74"/>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lvl="0"/>
            <a:r>
              <a:rPr lang="en-US" dirty="0"/>
              <a:t>Integrate and execute Agent Mode in Excel to build analytical and reporting tools and workflows.</a:t>
            </a:r>
          </a:p>
          <a:p>
            <a:pPr lvl="0"/>
            <a:r>
              <a:rPr lang="en-US" dirty="0"/>
              <a:t>Design and deploy lightweight agents in Copilot Studio to perform repetitive data analysis tasks.</a:t>
            </a:r>
          </a:p>
          <a:p>
            <a:pPr lvl="0"/>
            <a:r>
              <a:rPr lang="en-US" dirty="0"/>
              <a:t>Demonstrate how agentic AI can extend across Microsoft 365 tools such as Power BI and Teams.</a:t>
            </a:r>
          </a:p>
          <a:p>
            <a:pPr lvl="0"/>
            <a:r>
              <a:rPr lang="en-US" dirty="0"/>
              <a:t>Apply best practices for guiding and supervising AI agents to ensure data accuracy and compliance.</a:t>
            </a:r>
          </a:p>
        </p:txBody>
      </p:sp>
      <p:sp>
        <p:nvSpPr>
          <p:cNvPr id="531" name="Google Shape;531;p74"/>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532" name="Google Shape;532;p74"/>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D77FE85B-07A5-C57C-671D-85B264B6B35A}"/>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DCA201BF-1DD2-9397-3142-02E01188246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5E5410A1-33D8-1E74-C993-3D61D0DFAD85}"/>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Folder: </a:t>
            </a:r>
            <a:r>
              <a:rPr lang="en-US" dirty="0">
                <a:latin typeface="Consolas" panose="020B0609020204030204" pitchFamily="49" charset="0"/>
              </a:rPr>
              <a:t>copilot-studio-exercise</a:t>
            </a:r>
          </a:p>
          <a:p>
            <a:pPr marL="139700" lvl="0" indent="0" algn="l" rtl="0">
              <a:lnSpc>
                <a:spcPct val="100000"/>
              </a:lnSpc>
              <a:spcBef>
                <a:spcPts val="0"/>
              </a:spcBef>
              <a:spcAft>
                <a:spcPts val="0"/>
              </a:spcAft>
              <a:buSzPts val="1400"/>
              <a:buNone/>
            </a:pPr>
            <a:endParaRPr lang="en-US" dirty="0"/>
          </a:p>
          <a:p>
            <a:pPr>
              <a:lnSpc>
                <a:spcPct val="100000"/>
              </a:lnSpc>
            </a:pPr>
            <a:r>
              <a:rPr lang="en-US" dirty="0"/>
              <a:t>Create a chatbot that helps users find Excel keyboard shortcuts, using only the provided “Excel keyboard shortcuts” cheat sheet as its knowledge base</a:t>
            </a:r>
            <a:br>
              <a:rPr lang="en-US" dirty="0"/>
            </a:br>
            <a:endParaRPr lang="en-US" dirty="0"/>
          </a:p>
          <a:p>
            <a:pPr>
              <a:lnSpc>
                <a:spcPct val="100000"/>
              </a:lnSpc>
            </a:pPr>
            <a:r>
              <a:rPr lang="en-US" dirty="0"/>
              <a:t>Edit the “goodbye” topic to replace the default response (“okay, goodbye”) with a more engaging sign-off like “Keep on excelling,” then save and test </a:t>
            </a:r>
            <a:br>
              <a:rPr lang="en-US" dirty="0"/>
            </a:br>
            <a:endParaRPr lang="en-US" dirty="0"/>
          </a:p>
          <a:p>
            <a:pPr>
              <a:lnSpc>
                <a:spcPct val="100000"/>
              </a:lnSpc>
            </a:pPr>
            <a:r>
              <a:rPr lang="en-US" dirty="0"/>
              <a:t>Publish the chatbot and launch it in Microsoft Teams to see it running inside an external app</a:t>
            </a:r>
          </a:p>
        </p:txBody>
      </p:sp>
      <p:sp>
        <p:nvSpPr>
          <p:cNvPr id="548" name="Google Shape;548;p76">
            <a:extLst>
              <a:ext uri="{FF2B5EF4-FFF2-40B4-BE49-F238E27FC236}">
                <a16:creationId xmlns:a16="http://schemas.microsoft.com/office/drawing/2014/main" id="{DB0AF800-8F32-C9CE-2A52-0C6F1B5FD6A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20</a:t>
            </a:fld>
            <a:endParaRPr/>
          </a:p>
        </p:txBody>
      </p:sp>
      <p:sp>
        <p:nvSpPr>
          <p:cNvPr id="549" name="Google Shape;549;p76">
            <a:extLst>
              <a:ext uri="{FF2B5EF4-FFF2-40B4-BE49-F238E27FC236}">
                <a16:creationId xmlns:a16="http://schemas.microsoft.com/office/drawing/2014/main" id="{9A94B924-4866-2A21-E8DA-5E404ACFBE5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Create an Excel keyboard shortcut chatbot for Teams</a:t>
            </a:r>
          </a:p>
        </p:txBody>
      </p:sp>
      <p:pic>
        <p:nvPicPr>
          <p:cNvPr id="6" name="Picture 5">
            <a:extLst>
              <a:ext uri="{FF2B5EF4-FFF2-40B4-BE49-F238E27FC236}">
                <a16:creationId xmlns:a16="http://schemas.microsoft.com/office/drawing/2014/main" id="{F34E1298-0620-A329-8EA6-835B4D565751}"/>
              </a:ext>
            </a:extLst>
          </p:cNvPr>
          <p:cNvPicPr>
            <a:picLocks noChangeAspect="1"/>
          </p:cNvPicPr>
          <p:nvPr/>
        </p:nvPicPr>
        <p:blipFill>
          <a:blip r:embed="rId3"/>
          <a:stretch>
            <a:fillRect/>
          </a:stretch>
        </p:blipFill>
        <p:spPr>
          <a:xfrm>
            <a:off x="5648727" y="1997049"/>
            <a:ext cx="3452026" cy="2428647"/>
          </a:xfrm>
          <a:prstGeom prst="rect">
            <a:avLst/>
          </a:prstGeom>
        </p:spPr>
      </p:pic>
    </p:spTree>
    <p:extLst>
      <p:ext uri="{BB962C8B-B14F-4D97-AF65-F5344CB8AC3E}">
        <p14:creationId xmlns:p14="http://schemas.microsoft.com/office/powerpoint/2010/main" val="29928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B9E29BCA-0F56-C40C-E3E2-8D60BB041478}"/>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D2133578-B340-9BEE-AB28-74CC27261327}"/>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39165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6D6A481-DE70-ACFB-982B-38DE6DA525CE}"/>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1E932841-D8B9-F69C-5B08-8096AF32C15D}"/>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4104749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015FB5FF-7B2C-FEE0-0D76-A6D720740422}"/>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ED8A0B4-C6E2-780E-996B-9F8C767B4E7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III. Building and deploying an AI-powered workflow</a:t>
            </a:r>
            <a:endParaRPr dirty="0"/>
          </a:p>
        </p:txBody>
      </p:sp>
      <p:sp>
        <p:nvSpPr>
          <p:cNvPr id="547" name="Google Shape;547;p76">
            <a:extLst>
              <a:ext uri="{FF2B5EF4-FFF2-40B4-BE49-F238E27FC236}">
                <a16:creationId xmlns:a16="http://schemas.microsoft.com/office/drawing/2014/main" id="{91444F0D-E50F-02E5-6665-FC092E7F6958}"/>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autompg.xlsx</a:t>
            </a:r>
          </a:p>
          <a:p>
            <a:pPr marL="139700" lvl="0" indent="0" algn="l" rtl="0">
              <a:lnSpc>
                <a:spcPct val="100000"/>
              </a:lnSpc>
              <a:spcBef>
                <a:spcPts val="0"/>
              </a:spcBef>
              <a:spcAft>
                <a:spcPts val="0"/>
              </a:spcAft>
              <a:buSzPts val="1400"/>
              <a:buNone/>
            </a:pPr>
            <a:endParaRPr lang="en-US" dirty="0"/>
          </a:p>
          <a:p>
            <a:pPr>
              <a:lnSpc>
                <a:spcPct val="100000"/>
              </a:lnSpc>
            </a:pPr>
            <a:r>
              <a:rPr lang="en-US" dirty="0"/>
              <a:t>Load Excel data into Dataverse</a:t>
            </a:r>
          </a:p>
          <a:p>
            <a:pPr>
              <a:lnSpc>
                <a:spcPct val="100000"/>
              </a:lnSpc>
            </a:pPr>
            <a:r>
              <a:rPr lang="en-US" dirty="0"/>
              <a:t>Create a flow in Power Automate</a:t>
            </a:r>
          </a:p>
          <a:p>
            <a:pPr>
              <a:lnSpc>
                <a:spcPct val="100000"/>
              </a:lnSpc>
            </a:pPr>
            <a:r>
              <a:rPr lang="en-US" dirty="0"/>
              <a:t>Run AI prompt as part of the flow</a:t>
            </a:r>
          </a:p>
          <a:p>
            <a:pPr>
              <a:lnSpc>
                <a:spcPct val="100000"/>
              </a:lnSpc>
            </a:pPr>
            <a:r>
              <a:rPr lang="en-US" dirty="0"/>
              <a:t>Switch prompt to structured JSON output</a:t>
            </a:r>
          </a:p>
          <a:p>
            <a:pPr>
              <a:lnSpc>
                <a:spcPct val="100000"/>
              </a:lnSpc>
            </a:pPr>
            <a:r>
              <a:rPr lang="en-US" dirty="0"/>
              <a:t>Build and map an Adaptive Card for Teams</a:t>
            </a:r>
          </a:p>
          <a:p>
            <a:pPr>
              <a:lnSpc>
                <a:spcPct val="100000"/>
              </a:lnSpc>
            </a:pPr>
            <a:r>
              <a:rPr lang="en-US" dirty="0"/>
              <a:t>Run the flow and review the generated report</a:t>
            </a:r>
          </a:p>
          <a:p>
            <a:pPr marL="127000" indent="0">
              <a:lnSpc>
                <a:spcPct val="100000"/>
              </a:lnSpc>
              <a:buNone/>
            </a:pPr>
            <a:endParaRPr lang="en-US" dirty="0"/>
          </a:p>
          <a:p>
            <a:pPr marL="127000" indent="0">
              <a:lnSpc>
                <a:spcPct val="100000"/>
              </a:lnSpc>
              <a:buNone/>
            </a:pPr>
            <a:r>
              <a:rPr lang="en-US" dirty="0"/>
              <a:t>“Look, don’t touch:” I will run this demo solo due to licensing restrictions</a:t>
            </a:r>
            <a:endParaRPr dirty="0"/>
          </a:p>
        </p:txBody>
      </p:sp>
      <p:sp>
        <p:nvSpPr>
          <p:cNvPr id="548" name="Google Shape;548;p76">
            <a:extLst>
              <a:ext uri="{FF2B5EF4-FFF2-40B4-BE49-F238E27FC236}">
                <a16:creationId xmlns:a16="http://schemas.microsoft.com/office/drawing/2014/main" id="{76900D63-14F7-BDB8-B128-A91342BD8B7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549" name="Google Shape;549;p76">
            <a:extLst>
              <a:ext uri="{FF2B5EF4-FFF2-40B4-BE49-F238E27FC236}">
                <a16:creationId xmlns:a16="http://schemas.microsoft.com/office/drawing/2014/main" id="{D4E03F0E-BEED-8AB6-23F6-507860C43883}"/>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 Demo: Build an AI-Powered Excel Report</a:t>
            </a:r>
            <a:endParaRPr dirty="0"/>
          </a:p>
        </p:txBody>
      </p:sp>
      <p:pic>
        <p:nvPicPr>
          <p:cNvPr id="1026" name="Picture 2" descr="Adaptive card parameter flow ">
            <a:extLst>
              <a:ext uri="{FF2B5EF4-FFF2-40B4-BE49-F238E27FC236}">
                <a16:creationId xmlns:a16="http://schemas.microsoft.com/office/drawing/2014/main" id="{7F649DCF-D4D6-05A1-8CFF-42836E634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3" y="1976570"/>
            <a:ext cx="3525852" cy="250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885D7BC9-F744-67C8-74E8-6C1E9844F50F}"/>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295BDEBC-6E7F-FEE6-3F67-7D8454C93A55}"/>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606347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3F41DC1A-F498-16F6-2694-222FBBB407FD}"/>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769E8CA-B1DB-D330-D00D-630CDE234679}"/>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Recap: Understanding the Modern Excel AI stack</a:t>
            </a:r>
            <a:endParaRPr dirty="0"/>
          </a:p>
        </p:txBody>
      </p:sp>
      <p:sp>
        <p:nvSpPr>
          <p:cNvPr id="573" name="Google Shape;573;p79">
            <a:extLst>
              <a:ext uri="{FF2B5EF4-FFF2-40B4-BE49-F238E27FC236}">
                <a16:creationId xmlns:a16="http://schemas.microsoft.com/office/drawing/2014/main" id="{10FE2B8F-DF41-0C36-B5A6-E81A10E2298A}"/>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25</a:t>
            </a:fld>
            <a:endParaRPr/>
          </a:p>
        </p:txBody>
      </p:sp>
      <p:pic>
        <p:nvPicPr>
          <p:cNvPr id="2" name="Picture 2">
            <a:extLst>
              <a:ext uri="{FF2B5EF4-FFF2-40B4-BE49-F238E27FC236}">
                <a16:creationId xmlns:a16="http://schemas.microsoft.com/office/drawing/2014/main" id="{B9CF3E0C-DB8B-1617-B17F-FF81C5380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879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896E8EC-C027-50F1-1D46-63BB1D8EA9E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B4395B1C-A8A9-9571-0AAD-5227DB2E8F4D}"/>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Key Takeaways For Today</a:t>
            </a:r>
            <a:endParaRPr dirty="0"/>
          </a:p>
        </p:txBody>
      </p:sp>
      <p:sp>
        <p:nvSpPr>
          <p:cNvPr id="572" name="Google Shape;572;p79">
            <a:extLst>
              <a:ext uri="{FF2B5EF4-FFF2-40B4-BE49-F238E27FC236}">
                <a16:creationId xmlns:a16="http://schemas.microsoft.com/office/drawing/2014/main" id="{2F0182C0-B733-0BC4-B1E4-6403074E1C8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Agent Mode is a new way of working in Excel, more goal driven and less step by step</a:t>
            </a:r>
          </a:p>
          <a:p>
            <a:pPr marL="457200" lvl="0" indent="-317500" algn="l" rtl="0">
              <a:lnSpc>
                <a:spcPct val="108000"/>
              </a:lnSpc>
              <a:spcBef>
                <a:spcPts val="0"/>
              </a:spcBef>
              <a:spcAft>
                <a:spcPts val="0"/>
              </a:spcAft>
              <a:buSzPts val="1400"/>
              <a:buChar char="●"/>
            </a:pPr>
            <a:r>
              <a:rPr lang="en-US" dirty="0"/>
              <a:t>Human analysts still provide direction, judgment, and guardrails</a:t>
            </a:r>
          </a:p>
          <a:p>
            <a:pPr marL="457200" lvl="0" indent="-317500" algn="l" rtl="0">
              <a:lnSpc>
                <a:spcPct val="108000"/>
              </a:lnSpc>
              <a:spcBef>
                <a:spcPts val="0"/>
              </a:spcBef>
              <a:spcAft>
                <a:spcPts val="0"/>
              </a:spcAft>
              <a:buSzPts val="1400"/>
              <a:buChar char="●"/>
            </a:pPr>
            <a:r>
              <a:rPr lang="en-US" dirty="0"/>
              <a:t>Copilot versus agents will stay blurry, focus on the value delivered</a:t>
            </a:r>
          </a:p>
          <a:p>
            <a:pPr marL="457200" lvl="0" indent="-317500" algn="l" rtl="0">
              <a:lnSpc>
                <a:spcPct val="108000"/>
              </a:lnSpc>
              <a:spcBef>
                <a:spcPts val="0"/>
              </a:spcBef>
              <a:spcAft>
                <a:spcPts val="0"/>
              </a:spcAft>
              <a:buSzPts val="1400"/>
              <a:buChar char="●"/>
            </a:pPr>
            <a:r>
              <a:rPr lang="en-US" dirty="0"/>
              <a:t>You do not need the full Microsoft AI stack to start seeing impact</a:t>
            </a:r>
          </a:p>
          <a:p>
            <a:pPr marL="457200" lvl="0" indent="-317500" algn="l" rtl="0">
              <a:lnSpc>
                <a:spcPct val="108000"/>
              </a:lnSpc>
              <a:spcBef>
                <a:spcPts val="0"/>
              </a:spcBef>
              <a:spcAft>
                <a:spcPts val="0"/>
              </a:spcAft>
              <a:buSzPts val="1400"/>
              <a:buChar char="●"/>
            </a:pPr>
            <a:r>
              <a:rPr lang="en-US" dirty="0"/>
              <a:t>Early adopters of agentic workflows gain a real career advantage</a:t>
            </a:r>
          </a:p>
        </p:txBody>
      </p:sp>
      <p:sp>
        <p:nvSpPr>
          <p:cNvPr id="573" name="Google Shape;573;p79">
            <a:extLst>
              <a:ext uri="{FF2B5EF4-FFF2-40B4-BE49-F238E27FC236}">
                <a16:creationId xmlns:a16="http://schemas.microsoft.com/office/drawing/2014/main" id="{5D6F23C4-D868-C78E-940B-4175CE7A2DC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26</a:t>
            </a:fld>
            <a:endParaRPr/>
          </a:p>
        </p:txBody>
      </p:sp>
      <p:sp>
        <p:nvSpPr>
          <p:cNvPr id="574" name="Google Shape;574;p79">
            <a:extLst>
              <a:ext uri="{FF2B5EF4-FFF2-40B4-BE49-F238E27FC236}">
                <a16:creationId xmlns:a16="http://schemas.microsoft.com/office/drawing/2014/main" id="{9191B138-D227-8A32-71C3-6C0258B0002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591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Recommended Resources</a:t>
            </a:r>
            <a:endParaRPr dirty="0"/>
          </a:p>
        </p:txBody>
      </p:sp>
      <p:sp>
        <p:nvSpPr>
          <p:cNvPr id="590" name="Google Shape;590;p82"/>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pPr lvl="0"/>
            <a:r>
              <a:rPr lang="en-US" dirty="0"/>
              <a:t>Read </a:t>
            </a:r>
            <a:r>
              <a:rPr lang="en-US" i="1" dirty="0">
                <a:hlinkClick r:id="rId3"/>
              </a:rPr>
              <a:t>Microsoft Copilot Studio Quick Start</a:t>
            </a:r>
            <a:endParaRPr lang="en-US" dirty="0"/>
          </a:p>
          <a:p>
            <a:pPr lvl="0"/>
            <a:r>
              <a:rPr lang="en-US" dirty="0"/>
              <a:t>Read  </a:t>
            </a:r>
            <a:r>
              <a:rPr lang="en-US" i="1" dirty="0">
                <a:hlinkClick r:id="rId4"/>
              </a:rPr>
              <a:t>Learning Generative AI Tools for Excel</a:t>
            </a:r>
            <a:endParaRPr lang="en-US" dirty="0"/>
          </a:p>
          <a:p>
            <a:pPr lvl="0"/>
            <a:r>
              <a:rPr lang="en-US" dirty="0"/>
              <a:t>Take </a:t>
            </a:r>
            <a:r>
              <a:rPr lang="en-US" dirty="0">
                <a:hlinkClick r:id="rId5"/>
              </a:rPr>
              <a:t>“Copilot in Microsoft 365: A Practical Introduction to Working with Generative AI in Microsoft 365”</a:t>
            </a:r>
            <a:endParaRPr lang="en-US" dirty="0"/>
          </a:p>
          <a:p>
            <a:pPr lvl="0"/>
            <a:r>
              <a:rPr lang="en-US" dirty="0"/>
              <a:t>Read </a:t>
            </a:r>
            <a:r>
              <a:rPr lang="en-US" i="1" dirty="0">
                <a:hlinkClick r:id="rId6"/>
              </a:rPr>
              <a:t>The Profitable AI Advantage</a:t>
            </a:r>
            <a:endParaRPr lang="en-US" dirty="0"/>
          </a:p>
        </p:txBody>
      </p:sp>
      <p:sp>
        <p:nvSpPr>
          <p:cNvPr id="591" name="Google Shape;591;p82"/>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593" name="Google Shape;593;p82"/>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Available on O’Reilly Online Learning: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934B8D9-0EA4-9322-D120-AEE880B45E99}"/>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3E068014-A85C-138E-7949-CE58C7B3473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Get in touch</a:t>
            </a:r>
            <a:endParaRPr dirty="0"/>
          </a:p>
        </p:txBody>
      </p:sp>
      <p:sp>
        <p:nvSpPr>
          <p:cNvPr id="590" name="Google Shape;590;p82">
            <a:extLst>
              <a:ext uri="{FF2B5EF4-FFF2-40B4-BE49-F238E27FC236}">
                <a16:creationId xmlns:a16="http://schemas.microsoft.com/office/drawing/2014/main" id="{FB76A1D7-B0A4-2974-4B31-B1E7132B20BF}"/>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hlinkClick r:id="rId3"/>
              </a:rPr>
              <a:t>stringfestanalytics.com</a:t>
            </a:r>
            <a:r>
              <a:rPr lang="en-US" dirty="0"/>
              <a:t>: Subscribe for more content and updates</a:t>
            </a:r>
          </a:p>
          <a:p>
            <a:pPr lvl="1"/>
            <a:r>
              <a:rPr lang="en-US" dirty="0"/>
              <a:t>Check your resource folder for curated posts on these topics</a:t>
            </a:r>
          </a:p>
          <a:p>
            <a:r>
              <a:rPr lang="en-US" dirty="0">
                <a:hlinkClick r:id="rId4"/>
              </a:rPr>
              <a:t>linkedin.com/in/gjmount</a:t>
            </a:r>
            <a:r>
              <a:rPr lang="en-US" dirty="0"/>
              <a:t>: Follow for all things AI for Excel</a:t>
            </a:r>
          </a:p>
        </p:txBody>
      </p:sp>
      <p:sp>
        <p:nvSpPr>
          <p:cNvPr id="591" name="Google Shape;591;p82">
            <a:extLst>
              <a:ext uri="{FF2B5EF4-FFF2-40B4-BE49-F238E27FC236}">
                <a16:creationId xmlns:a16="http://schemas.microsoft.com/office/drawing/2014/main" id="{7DF7F4AF-C973-E734-16A3-9D9622ED9442}"/>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0FE583A9-5FE5-D616-9068-E5ACD820138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593" name="Google Shape;593;p82">
            <a:extLst>
              <a:ext uri="{FF2B5EF4-FFF2-40B4-BE49-F238E27FC236}">
                <a16:creationId xmlns:a16="http://schemas.microsoft.com/office/drawing/2014/main" id="{2758378E-B80D-03BA-2418-F6DB94FC8E7B}"/>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 in touch</a:t>
            </a:r>
            <a:endParaRPr dirty="0"/>
          </a:p>
        </p:txBody>
      </p:sp>
    </p:spTree>
    <p:extLst>
      <p:ext uri="{BB962C8B-B14F-4D97-AF65-F5344CB8AC3E}">
        <p14:creationId xmlns:p14="http://schemas.microsoft.com/office/powerpoint/2010/main" val="580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EE9C93C-5F85-9A3E-861D-B0C9FF65F730}"/>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12DAA82E-F6B2-70AE-EC45-FC6596F69F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Takeaways</a:t>
            </a:r>
            <a:endParaRPr dirty="0"/>
          </a:p>
        </p:txBody>
      </p:sp>
      <p:sp>
        <p:nvSpPr>
          <p:cNvPr id="590" name="Google Shape;590;p82">
            <a:extLst>
              <a:ext uri="{FF2B5EF4-FFF2-40B4-BE49-F238E27FC236}">
                <a16:creationId xmlns:a16="http://schemas.microsoft.com/office/drawing/2014/main" id="{AE1F503B-40C9-9DAD-B29D-5CB1D927EC60}"/>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A quick survey will appear on your screen soon… we’d love to hear your thoughts</a:t>
            </a:r>
          </a:p>
          <a:p>
            <a:r>
              <a:rPr lang="en-US" dirty="0"/>
              <a:t>You’ll receive a recording via email within 24-48 hours.  </a:t>
            </a:r>
          </a:p>
          <a:p>
            <a:r>
              <a:rPr lang="en-US" dirty="0"/>
              <a:t>Thanks so much for joining -- hope to see you at future events!</a:t>
            </a:r>
          </a:p>
        </p:txBody>
      </p:sp>
      <p:sp>
        <p:nvSpPr>
          <p:cNvPr id="591" name="Google Shape;591;p82">
            <a:extLst>
              <a:ext uri="{FF2B5EF4-FFF2-40B4-BE49-F238E27FC236}">
                <a16:creationId xmlns:a16="http://schemas.microsoft.com/office/drawing/2014/main" id="{0FDEA4D7-A21A-3B76-FB0B-FB4D07511C9B}"/>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5370CDB2-61AE-374B-078F-C855323A6202}"/>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593" name="Google Shape;593;p82">
            <a:extLst>
              <a:ext uri="{FF2B5EF4-FFF2-40B4-BE49-F238E27FC236}">
                <a16:creationId xmlns:a16="http://schemas.microsoft.com/office/drawing/2014/main" id="{C365D033-3D3C-D97A-ADFF-A62C80A1076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Next steps</a:t>
            </a:r>
            <a:endParaRPr dirty="0"/>
          </a:p>
        </p:txBody>
      </p:sp>
    </p:spTree>
    <p:extLst>
      <p:ext uri="{BB962C8B-B14F-4D97-AF65-F5344CB8AC3E}">
        <p14:creationId xmlns:p14="http://schemas.microsoft.com/office/powerpoint/2010/main" val="1278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7D7BCACC-26AC-EABA-151E-63525B8D637D}"/>
            </a:ext>
          </a:extLst>
        </p:cNvPr>
        <p:cNvGrpSpPr/>
        <p:nvPr/>
      </p:nvGrpSpPr>
      <p:grpSpPr>
        <a:xfrm>
          <a:off x="0" y="0"/>
          <a:ext cx="0" cy="0"/>
          <a:chOff x="0" y="0"/>
          <a:chExt cx="0" cy="0"/>
        </a:xfrm>
      </p:grpSpPr>
      <p:sp>
        <p:nvSpPr>
          <p:cNvPr id="529" name="Google Shape;529;p74">
            <a:extLst>
              <a:ext uri="{FF2B5EF4-FFF2-40B4-BE49-F238E27FC236}">
                <a16:creationId xmlns:a16="http://schemas.microsoft.com/office/drawing/2014/main" id="{6F5DE33B-F28A-FC5E-1A86-8D37EB34909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Schedule For Today</a:t>
            </a:r>
            <a:endParaRPr dirty="0"/>
          </a:p>
        </p:txBody>
      </p:sp>
      <p:sp>
        <p:nvSpPr>
          <p:cNvPr id="530" name="Google Shape;530;p74">
            <a:extLst>
              <a:ext uri="{FF2B5EF4-FFF2-40B4-BE49-F238E27FC236}">
                <a16:creationId xmlns:a16="http://schemas.microsoft.com/office/drawing/2014/main" id="{A761C364-1425-8E83-4576-7D0F52F4C57E}"/>
              </a:ext>
            </a:extLst>
          </p:cNvPr>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marL="457200" lvl="0" indent="-317500" algn="l" rtl="0">
              <a:lnSpc>
                <a:spcPct val="115000"/>
              </a:lnSpc>
              <a:spcBef>
                <a:spcPts val="0"/>
              </a:spcBef>
              <a:spcAft>
                <a:spcPts val="0"/>
              </a:spcAft>
              <a:buSzPts val="1400"/>
              <a:buChar char="●"/>
            </a:pPr>
            <a:r>
              <a:rPr lang="en-US" dirty="0"/>
              <a:t>Module 1: Agent Mode and Pre-Built Agents</a:t>
            </a:r>
          </a:p>
          <a:p>
            <a:pPr marL="457200" lvl="0" indent="-317500" algn="l" rtl="0">
              <a:lnSpc>
                <a:spcPct val="115000"/>
              </a:lnSpc>
              <a:spcBef>
                <a:spcPts val="0"/>
              </a:spcBef>
              <a:spcAft>
                <a:spcPts val="0"/>
              </a:spcAft>
              <a:buSzPts val="1400"/>
              <a:buChar char="●"/>
            </a:pPr>
            <a:r>
              <a:rPr lang="en-US" dirty="0"/>
              <a:t>Module 2: Build an Excel Chatbot in Copilot Studio</a:t>
            </a:r>
          </a:p>
          <a:p>
            <a:pPr marL="457200" lvl="0" indent="-317500" algn="l" rtl="0">
              <a:lnSpc>
                <a:spcPct val="115000"/>
              </a:lnSpc>
              <a:spcBef>
                <a:spcPts val="0"/>
              </a:spcBef>
              <a:spcAft>
                <a:spcPts val="0"/>
              </a:spcAft>
              <a:buSzPts val="1400"/>
              <a:buChar char="●"/>
            </a:pPr>
            <a:r>
              <a:rPr lang="en-US" dirty="0"/>
              <a:t>Module 3: Building and Deploying an Automated AI Workflow</a:t>
            </a:r>
          </a:p>
        </p:txBody>
      </p:sp>
      <p:sp>
        <p:nvSpPr>
          <p:cNvPr id="531" name="Google Shape;531;p74">
            <a:extLst>
              <a:ext uri="{FF2B5EF4-FFF2-40B4-BE49-F238E27FC236}">
                <a16:creationId xmlns:a16="http://schemas.microsoft.com/office/drawing/2014/main" id="{8E9B6134-71BE-34C1-1CA8-38770D93B06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532" name="Google Shape;532;p74">
            <a:extLst>
              <a:ext uri="{FF2B5EF4-FFF2-40B4-BE49-F238E27FC236}">
                <a16:creationId xmlns:a16="http://schemas.microsoft.com/office/drawing/2014/main" id="{3550B1AB-0878-D90B-0750-54920D42713E}"/>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0"/>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extLst>
      <p:ext uri="{BB962C8B-B14F-4D97-AF65-F5344CB8AC3E}">
        <p14:creationId xmlns:p14="http://schemas.microsoft.com/office/powerpoint/2010/main" val="3542854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p7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Poll: What will you ask attendees?</a:t>
            </a:r>
            <a:endParaRPr/>
          </a:p>
        </p:txBody>
      </p:sp>
      <p:sp>
        <p:nvSpPr>
          <p:cNvPr id="555" name="Google Shape;555;p77"/>
          <p:cNvSpPr txBox="1">
            <a:spLocks noGrp="1"/>
          </p:cNvSpPr>
          <p:nvPr>
            <p:ph type="body" idx="1"/>
          </p:nvPr>
        </p:nvSpPr>
        <p:spPr>
          <a:xfrm>
            <a:off x="506875" y="1878975"/>
            <a:ext cx="5968200" cy="2921700"/>
          </a:xfrm>
          <a:prstGeom prst="rect">
            <a:avLst/>
          </a:prstGeom>
          <a:noFill/>
          <a:ln>
            <a:noFill/>
          </a:ln>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a:t>Polls are a great way to check in with attendees! You can ask them about their </a:t>
            </a:r>
            <a:r>
              <a:rPr lang="en" b="1"/>
              <a:t>opinions</a:t>
            </a:r>
            <a:r>
              <a:rPr lang="en"/>
              <a:t>, </a:t>
            </a:r>
            <a:r>
              <a:rPr lang="en" b="1"/>
              <a:t>experience level</a:t>
            </a:r>
            <a:r>
              <a:rPr lang="en"/>
              <a:t>, or </a:t>
            </a:r>
            <a:r>
              <a:rPr lang="en" b="1"/>
              <a:t>quiz their knowledge</a:t>
            </a:r>
            <a:r>
              <a:rPr lang="en"/>
              <a:t>. We find that 1-3 poll questions per hour is best.</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Poll answer 1</a:t>
            </a:r>
            <a:endParaRPr/>
          </a:p>
          <a:p>
            <a:pPr marL="457200" lvl="0" indent="-317500" algn="l" rtl="0">
              <a:lnSpc>
                <a:spcPct val="115000"/>
              </a:lnSpc>
              <a:spcBef>
                <a:spcPts val="0"/>
              </a:spcBef>
              <a:spcAft>
                <a:spcPts val="0"/>
              </a:spcAft>
              <a:buSzPts val="1400"/>
              <a:buChar char="●"/>
            </a:pPr>
            <a:r>
              <a:rPr lang="en"/>
              <a:t>Poll answer 2</a:t>
            </a:r>
            <a:endParaRPr/>
          </a:p>
          <a:p>
            <a:pPr marL="457200" lvl="0" indent="-317500" algn="l" rtl="0">
              <a:lnSpc>
                <a:spcPct val="115000"/>
              </a:lnSpc>
              <a:spcBef>
                <a:spcPts val="0"/>
              </a:spcBef>
              <a:spcAft>
                <a:spcPts val="0"/>
              </a:spcAft>
              <a:buSzPts val="1400"/>
              <a:buChar char="●"/>
            </a:pPr>
            <a:r>
              <a:rPr lang="en"/>
              <a:t>Poll answer 3</a:t>
            </a:r>
            <a:endParaRPr/>
          </a:p>
        </p:txBody>
      </p:sp>
      <p:sp>
        <p:nvSpPr>
          <p:cNvPr id="556" name="Google Shape;556;p77"/>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32</a:t>
            </a:fld>
            <a:endParaRPr/>
          </a:p>
        </p:txBody>
      </p:sp>
      <p:sp>
        <p:nvSpPr>
          <p:cNvPr id="557" name="Google Shape;557;p77"/>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81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7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
              <a:t>What should attendees think about? Ask a prompt question that attendees can answer in the group chat.</a:t>
            </a:r>
            <a:endParaRPr/>
          </a:p>
        </p:txBody>
      </p:sp>
      <p:sp>
        <p:nvSpPr>
          <p:cNvPr id="573" name="Google Shape;573;p7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33</a:t>
            </a:fld>
            <a:endParaRPr/>
          </a:p>
        </p:txBody>
      </p:sp>
      <p:sp>
        <p:nvSpPr>
          <p:cNvPr id="574" name="Google Shape;574;p79"/>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33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in Excel? </a:t>
            </a:r>
          </a:p>
          <a:p>
            <a:pPr lvl="1">
              <a:spcBef>
                <a:spcPts val="1200"/>
              </a:spcBef>
              <a:buChar char="●"/>
            </a:pPr>
            <a:r>
              <a:rPr lang="en-US" dirty="0">
                <a:solidFill>
                  <a:schemeClr val="dk1"/>
                </a:solidFill>
              </a:rPr>
              <a:t>Home &gt; Copilot</a:t>
            </a:r>
            <a:endParaRPr dirty="0"/>
          </a:p>
        </p:txBody>
      </p:sp>
      <p:sp>
        <p:nvSpPr>
          <p:cNvPr id="564" name="Google Shape;564;p7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65" name="Google Shape;565;p78"/>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F194EDD-236A-F1FD-8BD9-677C2ED0F6E5}"/>
              </a:ext>
            </a:extLst>
          </p:cNvPr>
          <p:cNvPicPr>
            <a:picLocks noChangeAspect="1"/>
          </p:cNvPicPr>
          <p:nvPr/>
        </p:nvPicPr>
        <p:blipFill>
          <a:blip r:embed="rId4"/>
          <a:stretch>
            <a:fillRect/>
          </a:stretch>
        </p:blipFill>
        <p:spPr>
          <a:xfrm>
            <a:off x="1350579" y="3621534"/>
            <a:ext cx="6723161" cy="12341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128DE2A-D5DA-E9F0-F7C8-4503DBE591BF}"/>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91E8A28A-1874-8FFE-61AA-0AAC28C22BBC}"/>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C3CBE143-FE80-436D-095B-3DB9CDFA63F7}"/>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Agent Mode in Excel Online? </a:t>
            </a:r>
          </a:p>
          <a:p>
            <a:pPr lvl="1">
              <a:spcBef>
                <a:spcPts val="1200"/>
              </a:spcBef>
              <a:buChar char="●"/>
            </a:pPr>
            <a:r>
              <a:rPr lang="en-US" dirty="0">
                <a:solidFill>
                  <a:schemeClr val="dk1"/>
                </a:solidFill>
              </a:rPr>
              <a:t>Available via the Frontier program </a:t>
            </a:r>
            <a:endParaRPr dirty="0"/>
          </a:p>
        </p:txBody>
      </p:sp>
      <p:sp>
        <p:nvSpPr>
          <p:cNvPr id="564" name="Google Shape;564;p78">
            <a:extLst>
              <a:ext uri="{FF2B5EF4-FFF2-40B4-BE49-F238E27FC236}">
                <a16:creationId xmlns:a16="http://schemas.microsoft.com/office/drawing/2014/main" id="{DE347E98-E11B-22E4-236C-09003F81F758}"/>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565" name="Google Shape;565;p78">
            <a:extLst>
              <a:ext uri="{FF2B5EF4-FFF2-40B4-BE49-F238E27FC236}">
                <a16:creationId xmlns:a16="http://schemas.microsoft.com/office/drawing/2014/main" id="{02CA0C1D-120B-34CC-5460-B96E326148FC}"/>
              </a:ext>
            </a:extLst>
          </p:cNvPr>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2DDE68F3-842D-F321-C7C8-CCE3B388D53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38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3744B813-9E11-E43F-EB38-76BAE3142884}"/>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CC1C4165-8D13-4248-1A2E-B6DE93EA532B}"/>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3C8BD289-3027-4A52-7136-86B0AFB6FB58}"/>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Studio?</a:t>
            </a:r>
          </a:p>
          <a:p>
            <a:pPr lvl="1">
              <a:spcBef>
                <a:spcPts val="1200"/>
              </a:spcBef>
              <a:buChar char="●"/>
            </a:pPr>
            <a:r>
              <a:rPr lang="en-US" dirty="0">
                <a:solidFill>
                  <a:schemeClr val="dk1"/>
                </a:solidFill>
              </a:rPr>
              <a:t>Free trial available: </a:t>
            </a:r>
            <a:r>
              <a:rPr lang="en-US" dirty="0">
                <a:solidFill>
                  <a:schemeClr val="dk1"/>
                </a:solidFill>
                <a:hlinkClick r:id="rId3"/>
              </a:rPr>
              <a:t>https://learn.microsoft.com/en-us/microsoft-copilot-studio/requirements-licensing-subscriptions</a:t>
            </a:r>
            <a:r>
              <a:rPr lang="en-US" dirty="0">
                <a:solidFill>
                  <a:schemeClr val="dk1"/>
                </a:solidFill>
              </a:rPr>
              <a:t> </a:t>
            </a:r>
            <a:endParaRPr dirty="0"/>
          </a:p>
        </p:txBody>
      </p:sp>
      <p:sp>
        <p:nvSpPr>
          <p:cNvPr id="564" name="Google Shape;564;p78">
            <a:extLst>
              <a:ext uri="{FF2B5EF4-FFF2-40B4-BE49-F238E27FC236}">
                <a16:creationId xmlns:a16="http://schemas.microsoft.com/office/drawing/2014/main" id="{F38037BF-ECF6-DEF1-01B8-7B05FBAACCF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565" name="Google Shape;565;p78">
            <a:extLst>
              <a:ext uri="{FF2B5EF4-FFF2-40B4-BE49-F238E27FC236}">
                <a16:creationId xmlns:a16="http://schemas.microsoft.com/office/drawing/2014/main" id="{5D0D4316-E333-ADC9-55ED-8AB7A51A5742}"/>
              </a:ext>
            </a:extLst>
          </p:cNvPr>
          <p:cNvPicPr preferRelativeResize="0"/>
          <p:nvPr/>
        </p:nvPicPr>
        <p:blipFill>
          <a:blip r:embed="rId4">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15D72E52-61CF-65BE-419B-59E3E9000C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7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 Agent Mode and Pre-Built Agents</a:t>
            </a:r>
            <a:endParaRPr dirty="0"/>
          </a:p>
        </p:txBody>
      </p:sp>
      <p:sp>
        <p:nvSpPr>
          <p:cNvPr id="538" name="Google Shape;538;p75"/>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US" dirty="0">
                <a:solidFill>
                  <a:schemeClr val="dk1"/>
                </a:solidFill>
                <a:latin typeface="+mj-lt"/>
              </a:rPr>
              <a:t>Data Remember when Excel got…</a:t>
            </a:r>
          </a:p>
          <a:p>
            <a:pPr marL="659766" lvl="1" indent="-200978">
              <a:lnSpc>
                <a:spcPct val="100000"/>
              </a:lnSpc>
              <a:spcBef>
                <a:spcPts val="600"/>
              </a:spcBef>
              <a:buSzPts val="1600"/>
              <a:buChar char="●"/>
            </a:pPr>
            <a:r>
              <a:rPr lang="en-US" dirty="0">
                <a:solidFill>
                  <a:schemeClr val="dk1"/>
                </a:solidFill>
                <a:latin typeface="+mj-lt"/>
              </a:rPr>
              <a:t>Now it’s getting Agents!</a:t>
            </a:r>
            <a:endParaRPr dirty="0">
              <a:solidFill>
                <a:schemeClr val="dk1"/>
              </a:solidFill>
              <a:latin typeface="+mj-lt"/>
            </a:endParaRPr>
          </a:p>
        </p:txBody>
      </p:sp>
      <p:sp>
        <p:nvSpPr>
          <p:cNvPr id="539" name="Google Shape;539;p75"/>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541" name="Google Shape;541;p75"/>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Excel features does Python in Excel depend on? </a:t>
            </a:r>
            <a:endParaRPr dirty="0"/>
          </a:p>
        </p:txBody>
      </p:sp>
      <p:graphicFrame>
        <p:nvGraphicFramePr>
          <p:cNvPr id="3" name="Diagram 2">
            <a:extLst>
              <a:ext uri="{FF2B5EF4-FFF2-40B4-BE49-F238E27FC236}">
                <a16:creationId xmlns:a16="http://schemas.microsoft.com/office/drawing/2014/main" id="{92F480EB-C83D-458F-21C5-56EA71CFC785}"/>
              </a:ext>
            </a:extLst>
          </p:cNvPr>
          <p:cNvGraphicFramePr/>
          <p:nvPr>
            <p:extLst>
              <p:ext uri="{D42A27DB-BD31-4B8C-83A1-F6EECF244321}">
                <p14:modId xmlns:p14="http://schemas.microsoft.com/office/powerpoint/2010/main" val="2448487845"/>
              </p:ext>
            </p:extLst>
          </p:nvPr>
        </p:nvGraphicFramePr>
        <p:xfrm>
          <a:off x="1333195" y="1021578"/>
          <a:ext cx="6477610" cy="4991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250B1A73-AFE6-0F2F-CE42-BC45DD6433B7}"/>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A6186AE4-C4C4-7C5B-79AD-414C51DFF7B3}"/>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44114B88-E446-83C6-5069-7BB5BF883923}"/>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researcher-analyst.xlsx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Researcher helps you understand the broader context around your data.</a:t>
            </a:r>
          </a:p>
          <a:p>
            <a:pPr marL="457200" lvl="0" indent="-317500" algn="l" rtl="0">
              <a:lnSpc>
                <a:spcPct val="100000"/>
              </a:lnSpc>
              <a:spcBef>
                <a:spcPts val="0"/>
              </a:spcBef>
              <a:spcAft>
                <a:spcPts val="0"/>
              </a:spcAft>
              <a:buSzPts val="1400"/>
              <a:buAutoNum type="arabicPeriod"/>
            </a:pPr>
            <a:r>
              <a:rPr lang="en-US" dirty="0"/>
              <a:t>Analyst performs calculations and generates insights directly from your tables.</a:t>
            </a:r>
          </a:p>
          <a:p>
            <a:pPr marL="457200" lvl="0" indent="-317500" algn="l" rtl="0">
              <a:lnSpc>
                <a:spcPct val="100000"/>
              </a:lnSpc>
              <a:spcBef>
                <a:spcPts val="0"/>
              </a:spcBef>
              <a:spcAft>
                <a:spcPts val="0"/>
              </a:spcAft>
              <a:buSzPts val="1400"/>
              <a:buAutoNum type="arabicPeriod"/>
            </a:pPr>
            <a:r>
              <a:rPr lang="en-US" dirty="0"/>
              <a:t>Together they show Excel’s shift from simple prompts to agent-driven reasoning.</a:t>
            </a:r>
            <a:endParaRPr dirty="0"/>
          </a:p>
        </p:txBody>
      </p:sp>
      <p:sp>
        <p:nvSpPr>
          <p:cNvPr id="548" name="Google Shape;548;p76">
            <a:extLst>
              <a:ext uri="{FF2B5EF4-FFF2-40B4-BE49-F238E27FC236}">
                <a16:creationId xmlns:a16="http://schemas.microsoft.com/office/drawing/2014/main" id="{1120D15C-0766-5D89-01C5-4FF3AFD0FC5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549" name="Google Shape;549;p76">
            <a:extLst>
              <a:ext uri="{FF2B5EF4-FFF2-40B4-BE49-F238E27FC236}">
                <a16:creationId xmlns:a16="http://schemas.microsoft.com/office/drawing/2014/main" id="{7C15709C-1F0D-1A44-05E4-5AD626C17B8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Using the Researcher &amp; Analyst agents in Excel</a:t>
            </a:r>
            <a:endParaRPr dirty="0"/>
          </a:p>
        </p:txBody>
      </p:sp>
    </p:spTree>
    <p:extLst>
      <p:ext uri="{BB962C8B-B14F-4D97-AF65-F5344CB8AC3E}">
        <p14:creationId xmlns:p14="http://schemas.microsoft.com/office/powerpoint/2010/main" val="26301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6DC2AD41-1773-9E10-9E2B-4BC8405E9F46}"/>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47EB7451-FF03-53AA-5208-02193FE7E790}"/>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What does Microsoft mean by “agent?”</a:t>
            </a:r>
            <a:endParaRPr dirty="0"/>
          </a:p>
        </p:txBody>
      </p:sp>
      <p:sp>
        <p:nvSpPr>
          <p:cNvPr id="572" name="Google Shape;572;p79">
            <a:extLst>
              <a:ext uri="{FF2B5EF4-FFF2-40B4-BE49-F238E27FC236}">
                <a16:creationId xmlns:a16="http://schemas.microsoft.com/office/drawing/2014/main" id="{EAFEE047-34EA-C7BC-4C60-D92A060B4BFA}"/>
              </a:ext>
            </a:extLst>
          </p:cNvPr>
          <p:cNvSpPr txBox="1">
            <a:spLocks noGrp="1"/>
          </p:cNvSpPr>
          <p:nvPr>
            <p:ph type="body" idx="1"/>
          </p:nvPr>
        </p:nvSpPr>
        <p:spPr>
          <a:xfrm>
            <a:off x="185006" y="1688780"/>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An agent is an AI system that can understand goals, reason about steps, and take actions to complete a task.</a:t>
            </a:r>
          </a:p>
          <a:p>
            <a:pPr marL="457200" lvl="0" indent="-317500" algn="l" rtl="0">
              <a:lnSpc>
                <a:spcPct val="108000"/>
              </a:lnSpc>
              <a:spcBef>
                <a:spcPts val="0"/>
              </a:spcBef>
              <a:spcAft>
                <a:spcPts val="0"/>
              </a:spcAft>
              <a:buSzPts val="1400"/>
              <a:buChar char="●"/>
            </a:pPr>
            <a:r>
              <a:rPr lang="en-US" dirty="0"/>
              <a:t>Goes beyond Q&amp;A → performs multi-step workflows driven by user intent.</a:t>
            </a:r>
          </a:p>
          <a:p>
            <a:pPr marL="457200" lvl="0" indent="-317500" algn="l" rtl="0">
              <a:lnSpc>
                <a:spcPct val="108000"/>
              </a:lnSpc>
              <a:spcBef>
                <a:spcPts val="0"/>
              </a:spcBef>
              <a:spcAft>
                <a:spcPts val="0"/>
              </a:spcAft>
              <a:buSzPts val="1400"/>
              <a:buChar char="●"/>
            </a:pPr>
            <a:r>
              <a:rPr lang="en-US" dirty="0"/>
              <a:t>Uses memory, tools, and environment signals to stay on track.</a:t>
            </a:r>
          </a:p>
          <a:p>
            <a:pPr marL="457200" lvl="0" indent="-317500" algn="l" rtl="0">
              <a:lnSpc>
                <a:spcPct val="108000"/>
              </a:lnSpc>
              <a:spcBef>
                <a:spcPts val="0"/>
              </a:spcBef>
              <a:spcAft>
                <a:spcPts val="0"/>
              </a:spcAft>
              <a:buSzPts val="1400"/>
              <a:buChar char="●"/>
            </a:pPr>
            <a:r>
              <a:rPr lang="en-US" dirty="0"/>
              <a:t>Designed to be autonomous but bounded (rules, safety, context).</a:t>
            </a:r>
          </a:p>
        </p:txBody>
      </p:sp>
      <p:sp>
        <p:nvSpPr>
          <p:cNvPr id="573" name="Google Shape;573;p79">
            <a:extLst>
              <a:ext uri="{FF2B5EF4-FFF2-40B4-BE49-F238E27FC236}">
                <a16:creationId xmlns:a16="http://schemas.microsoft.com/office/drawing/2014/main" id="{CFFE3D99-2BF6-9DA0-F208-19932A72155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574" name="Google Shape;574;p79">
            <a:extLst>
              <a:ext uri="{FF2B5EF4-FFF2-40B4-BE49-F238E27FC236}">
                <a16:creationId xmlns:a16="http://schemas.microsoft.com/office/drawing/2014/main" id="{F1378BC2-CD72-C0B5-2160-F99C766220D0}"/>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7827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2200</Words>
  <Application>Microsoft Office PowerPoint</Application>
  <PresentationFormat>On-screen Show (16:9)</PresentationFormat>
  <Paragraphs>204</Paragraphs>
  <Slides>33</Slides>
  <Notes>33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Consolas</vt:lpstr>
      <vt:lpstr>Poppins</vt:lpstr>
      <vt:lpstr>Poppins SemiBold</vt:lpstr>
      <vt:lpstr>Arial</vt:lpstr>
      <vt:lpstr>Simple Light</vt:lpstr>
      <vt:lpstr>AI Agents in Excel and Copilot Studio</vt:lpstr>
      <vt:lpstr>Objectives For Today</vt:lpstr>
      <vt:lpstr>Schedule For Today</vt:lpstr>
      <vt:lpstr>Pulse Check</vt:lpstr>
      <vt:lpstr>Pulse Check</vt:lpstr>
      <vt:lpstr>Pulse Check</vt:lpstr>
      <vt:lpstr>I. Agent Mode and Pre-Built Agents</vt:lpstr>
      <vt:lpstr>Exercise</vt:lpstr>
      <vt:lpstr>What does Microsoft mean by “agent?”</vt:lpstr>
      <vt:lpstr>The lines are sometimes not so clear… </vt:lpstr>
      <vt:lpstr>The integration-automation AI framework</vt:lpstr>
      <vt:lpstr>The integration-automation AI framework</vt:lpstr>
      <vt:lpstr>Discussion</vt:lpstr>
      <vt:lpstr>Exercise</vt:lpstr>
      <vt:lpstr>Excel Copilot versus Excel Agent Mode </vt:lpstr>
      <vt:lpstr>Questions?</vt:lpstr>
      <vt:lpstr>Break</vt:lpstr>
      <vt:lpstr>Understanding the Modern Excel AI stack</vt:lpstr>
      <vt:lpstr>Demo</vt:lpstr>
      <vt:lpstr>Exercise</vt:lpstr>
      <vt:lpstr>Questions?</vt:lpstr>
      <vt:lpstr>Break</vt:lpstr>
      <vt:lpstr>III. Building and deploying an AI-powered workflow</vt:lpstr>
      <vt:lpstr>Questions?</vt:lpstr>
      <vt:lpstr>Recap: Understanding the Modern Excel AI stack</vt:lpstr>
      <vt:lpstr>Key Takeaways For Today</vt:lpstr>
      <vt:lpstr>Recommended Resources</vt:lpstr>
      <vt:lpstr>Get in touch</vt:lpstr>
      <vt:lpstr>Takeaways</vt:lpstr>
      <vt:lpstr>Q&amp;A</vt:lpstr>
      <vt:lpstr>PowerPoint Presentation</vt:lpstr>
      <vt:lpstr>Poll: What will you ask attendees?</vt:lpstr>
      <vt:lpstr>Discussion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Mount</dc:creator>
  <cp:lastModifiedBy>George Mount</cp:lastModifiedBy>
  <cp:revision>11</cp:revision>
  <dcterms:modified xsi:type="dcterms:W3CDTF">2025-11-16T01:00:36Z</dcterms:modified>
</cp:coreProperties>
</file>